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0"/>
  </p:notesMasterIdLst>
  <p:handoutMasterIdLst>
    <p:handoutMasterId r:id="rId11"/>
  </p:handoutMasterIdLst>
  <p:sldIdLst>
    <p:sldId id="324" r:id="rId2"/>
    <p:sldId id="297" r:id="rId3"/>
    <p:sldId id="299" r:id="rId4"/>
    <p:sldId id="302" r:id="rId5"/>
    <p:sldId id="303" r:id="rId6"/>
    <p:sldId id="304" r:id="rId7"/>
    <p:sldId id="305" r:id="rId8"/>
    <p:sldId id="306" r:id="rId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086"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(238)</a:t>
            </a: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12/16/2020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(238)</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12/16/2020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65155222-9215-45E6-874E-C9A67039BE22}"/>
              </a:ext>
            </a:extLst>
          </p:cNvPr>
          <p:cNvSpPr>
            <a:spLocks noGrp="1"/>
          </p:cNvSpPr>
          <p:nvPr>
            <p:ph type="dt" idx="1"/>
          </p:nvPr>
        </p:nvSpPr>
        <p:spPr/>
        <p:txBody>
          <a:bodyPr/>
          <a:lstStyle/>
          <a:p>
            <a:r>
              <a:rPr lang="en-US"/>
              <a:t>12/16/2020 pm</a:t>
            </a:r>
          </a:p>
        </p:txBody>
      </p:sp>
      <p:sp>
        <p:nvSpPr>
          <p:cNvPr id="6" name="Footer Placeholder 5">
            <a:extLst>
              <a:ext uri="{FF2B5EF4-FFF2-40B4-BE49-F238E27FC236}">
                <a16:creationId xmlns:a16="http://schemas.microsoft.com/office/drawing/2014/main" id="{4D4B4667-F452-46E7-B6F4-3D8601C6DEFB}"/>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EA172A5D-F299-43C8-BA39-9B36DBF7BB30}"/>
              </a:ext>
            </a:extLst>
          </p:cNvPr>
          <p:cNvSpPr>
            <a:spLocks noGrp="1"/>
          </p:cNvSpPr>
          <p:nvPr>
            <p:ph type="hdr" sz="quarter"/>
          </p:nvPr>
        </p:nvSpPr>
        <p:spPr/>
        <p:txBody>
          <a:bodyPr/>
          <a:lstStyle/>
          <a:p>
            <a:r>
              <a:rPr lang="en-US"/>
              <a:t>Class – The Life Of Christ (238)</a:t>
            </a:r>
          </a:p>
        </p:txBody>
      </p:sp>
    </p:spTree>
    <p:extLst>
      <p:ext uri="{BB962C8B-B14F-4D97-AF65-F5344CB8AC3E}">
        <p14:creationId xmlns:p14="http://schemas.microsoft.com/office/powerpoint/2010/main" val="2512082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900" dirty="0">
                <a:latin typeface="TimesNewRomanPSMT"/>
              </a:rPr>
              <a:t> Emphasize: “Jesus cried out…” it’s an onomatopoeia of a raven’s hoarse cry. (onomatopoeia </a:t>
            </a:r>
            <a:r>
              <a:rPr lang="en-US" sz="2900" dirty="0">
                <a:solidFill>
                  <a:srgbClr val="111111"/>
                </a:solidFill>
                <a:latin typeface="Roboto"/>
              </a:rPr>
              <a:t>the formation of a word from a sound associated with what is named (e.g. cuckoo, sizzle). Of a wide range of emotions. </a:t>
            </a:r>
          </a:p>
          <a:p>
            <a:pPr algn="l"/>
            <a:endParaRPr lang="en-US" sz="2900" dirty="0">
              <a:solidFill>
                <a:srgbClr val="111111"/>
              </a:solidFill>
              <a:latin typeface="Roboto"/>
            </a:endParaRPr>
          </a:p>
          <a:p>
            <a:pPr defTabSz="948507">
              <a:defRPr/>
            </a:pPr>
            <a:r>
              <a:rPr lang="en-US" sz="2900" dirty="0">
                <a:solidFill>
                  <a:srgbClr val="111111"/>
                </a:solidFill>
                <a:latin typeface="Roboto"/>
              </a:rPr>
              <a:t>How do they know Jesus? Only physically. They should have known Him by the signs He performed, the prophecies He fulfilled and the teaching He gave.</a:t>
            </a:r>
            <a:r>
              <a:rPr lang="en-US" sz="1900" dirty="0"/>
              <a:t> Jesus continues to confront the physical with the spiritual.</a:t>
            </a:r>
          </a:p>
          <a:p>
            <a:pPr algn="l"/>
            <a:endParaRPr lang="en-US" sz="1900" dirty="0">
              <a:latin typeface="TimesNewRomanPSMT"/>
            </a:endParaRP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741E956-D584-4DEC-AA70-F488A53ED0C9}"/>
              </a:ext>
            </a:extLst>
          </p:cNvPr>
          <p:cNvSpPr>
            <a:spLocks noGrp="1"/>
          </p:cNvSpPr>
          <p:nvPr>
            <p:ph type="dt" idx="1"/>
          </p:nvPr>
        </p:nvSpPr>
        <p:spPr/>
        <p:txBody>
          <a:bodyPr/>
          <a:lstStyle/>
          <a:p>
            <a:r>
              <a:rPr lang="en-US"/>
              <a:t>12/16/2020 pm</a:t>
            </a:r>
          </a:p>
        </p:txBody>
      </p:sp>
      <p:sp>
        <p:nvSpPr>
          <p:cNvPr id="6" name="Footer Placeholder 5">
            <a:extLst>
              <a:ext uri="{FF2B5EF4-FFF2-40B4-BE49-F238E27FC236}">
                <a16:creationId xmlns:a16="http://schemas.microsoft.com/office/drawing/2014/main" id="{542731ED-C922-44D9-99FB-AA2FB5EEF7F3}"/>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B2B4EAB1-DDB4-43CB-A3AE-AD206B7FBB4D}"/>
              </a:ext>
            </a:extLst>
          </p:cNvPr>
          <p:cNvSpPr>
            <a:spLocks noGrp="1"/>
          </p:cNvSpPr>
          <p:nvPr>
            <p:ph type="hdr" sz="quarter"/>
          </p:nvPr>
        </p:nvSpPr>
        <p:spPr/>
        <p:txBody>
          <a:bodyPr/>
          <a:lstStyle/>
          <a:p>
            <a:r>
              <a:rPr lang="en-US"/>
              <a:t>Class – The Life Of Christ (238)</a:t>
            </a:r>
          </a:p>
        </p:txBody>
      </p:sp>
    </p:spTree>
    <p:extLst>
      <p:ext uri="{BB962C8B-B14F-4D97-AF65-F5344CB8AC3E}">
        <p14:creationId xmlns:p14="http://schemas.microsoft.com/office/powerpoint/2010/main" val="2909272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900" dirty="0">
                <a:latin typeface="TimesNewRomanPSMT"/>
              </a:rPr>
              <a:t>Compare verses 33-34 with John 13:36 and Peter’s question as to where Jesus was going, and Jesus’ response that he “cannot follow Me now; but you will follow later.” </a:t>
            </a:r>
          </a:p>
          <a:p>
            <a:pPr algn="l"/>
            <a:endParaRPr lang="en-US" sz="1900" dirty="0">
              <a:latin typeface="TimesNewRomanPSMT"/>
            </a:endParaRPr>
          </a:p>
          <a:p>
            <a:pPr algn="l"/>
            <a:r>
              <a:rPr lang="en-US" sz="1900" dirty="0">
                <a:latin typeface="TimesNewRomanPSMT"/>
              </a:rPr>
              <a:t>Re: John 8:21 and 7:34; “They will die looking vaguely, hopelessly, for the </a:t>
            </a:r>
            <a:r>
              <a:rPr lang="en-US" sz="1900" dirty="0" err="1">
                <a:latin typeface="TimesNewRomanPSMT"/>
              </a:rPr>
              <a:t>Saviour</a:t>
            </a:r>
            <a:r>
              <a:rPr lang="en-US" sz="1900" dirty="0">
                <a:latin typeface="TimesNewRomanPSMT"/>
              </a:rPr>
              <a:t> whom they have, in such an hyperbole</a:t>
            </a:r>
          </a:p>
          <a:p>
            <a:pPr algn="l"/>
            <a:r>
              <a:rPr lang="en-US" sz="1900" dirty="0">
                <a:latin typeface="TimesNewRomanPSMT"/>
              </a:rPr>
              <a:t>of spiritual </a:t>
            </a:r>
            <a:r>
              <a:rPr lang="en-US" sz="1900" dirty="0" err="1">
                <a:latin typeface="TimesNewRomanPSMT"/>
              </a:rPr>
              <a:t>dulness</a:t>
            </a:r>
            <a:r>
              <a:rPr lang="en-US" sz="1900" dirty="0">
                <a:latin typeface="TimesNewRomanPSMT"/>
              </a:rPr>
              <a:t> and of bitter malice alike, misunderstood and rejected. They will pass through the gate of death with no deliverance from sin secured. Knowing neither the Father nor the eternal life and light manifested in himself, they will seek and not find, they will die unsanctified, unatoned, unreconciled. No gleam of light will play over the darkness of the grave” (</a:t>
            </a:r>
            <a:r>
              <a:rPr lang="en-US" sz="1900" i="1" dirty="0">
                <a:latin typeface="TimesNewRomanPS-ItalicMT"/>
              </a:rPr>
              <a:t>Pulpit Commentary</a:t>
            </a:r>
            <a:r>
              <a:rPr lang="en-US" sz="1900" dirty="0">
                <a:latin typeface="TimesNewRomanPSMT"/>
              </a:rPr>
              <a:t>,17: 355).</a:t>
            </a:r>
          </a:p>
          <a:p>
            <a:pPr algn="l"/>
            <a:endParaRPr lang="en-US" sz="1900" dirty="0">
              <a:latin typeface="TimesNewRomanPSMT"/>
            </a:endParaRPr>
          </a:p>
          <a:p>
            <a:pPr algn="l"/>
            <a:endParaRPr lang="en-US" sz="1900" dirty="0">
              <a:latin typeface="TimesNewRomanPSMT"/>
            </a:endParaRP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3</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2CD41935-952C-4EF0-A4ED-B9AB365E7FE1}"/>
              </a:ext>
            </a:extLst>
          </p:cNvPr>
          <p:cNvSpPr>
            <a:spLocks noGrp="1"/>
          </p:cNvSpPr>
          <p:nvPr>
            <p:ph type="dt" idx="1"/>
          </p:nvPr>
        </p:nvSpPr>
        <p:spPr/>
        <p:txBody>
          <a:bodyPr/>
          <a:lstStyle/>
          <a:p>
            <a:r>
              <a:rPr lang="en-US"/>
              <a:t>12/16/2020 pm</a:t>
            </a:r>
          </a:p>
        </p:txBody>
      </p:sp>
      <p:sp>
        <p:nvSpPr>
          <p:cNvPr id="6" name="Footer Placeholder 5">
            <a:extLst>
              <a:ext uri="{FF2B5EF4-FFF2-40B4-BE49-F238E27FC236}">
                <a16:creationId xmlns:a16="http://schemas.microsoft.com/office/drawing/2014/main" id="{DAB2656A-3B5B-46E1-9460-62FB84166164}"/>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742DC60E-3380-406E-A58F-2CA20B4E7849}"/>
              </a:ext>
            </a:extLst>
          </p:cNvPr>
          <p:cNvSpPr>
            <a:spLocks noGrp="1"/>
          </p:cNvSpPr>
          <p:nvPr>
            <p:ph type="hdr" sz="quarter"/>
          </p:nvPr>
        </p:nvSpPr>
        <p:spPr/>
        <p:txBody>
          <a:bodyPr/>
          <a:lstStyle/>
          <a:p>
            <a:r>
              <a:rPr lang="en-US"/>
              <a:t>Class – The Life Of Christ (238)</a:t>
            </a:r>
          </a:p>
        </p:txBody>
      </p:sp>
    </p:spTree>
    <p:extLst>
      <p:ext uri="{BB962C8B-B14F-4D97-AF65-F5344CB8AC3E}">
        <p14:creationId xmlns:p14="http://schemas.microsoft.com/office/powerpoint/2010/main" val="36270114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500" dirty="0">
                <a:latin typeface="TimesNewRomanPSMT"/>
              </a:rPr>
              <a:t>The eighth day of the feast was the “last and greatest day” of the festival of Succoth, a “holy convocation” and a “solemn assembly”</a:t>
            </a:r>
          </a:p>
          <a:p>
            <a:pPr algn="l"/>
            <a:r>
              <a:rPr lang="en-US" sz="1500" dirty="0">
                <a:latin typeface="TimesNewRomanPSMT"/>
              </a:rPr>
              <a:t>(Lev. 23:36). Josephus says that on this eighth day there was a sacrifice of a calf, a ram, seven lambs, and a kid in propitiation</a:t>
            </a:r>
          </a:p>
          <a:p>
            <a:pPr algn="l"/>
            <a:r>
              <a:rPr lang="en-US" sz="1500" dirty="0">
                <a:latin typeface="TimesNewRomanPSMT"/>
              </a:rPr>
              <a:t>of sins. (cf. Numbers 29:35)</a:t>
            </a:r>
          </a:p>
          <a:p>
            <a:pPr algn="l"/>
            <a:endParaRPr lang="en-US" sz="1500" dirty="0">
              <a:latin typeface="TimesNewRomanPSMT"/>
            </a:endParaRPr>
          </a:p>
          <a:p>
            <a:pPr algn="l"/>
            <a:r>
              <a:rPr lang="en-US" sz="1500" dirty="0"/>
              <a:t>Hard to imagine one dying of thirst and not recognizing the water that would impart life. </a:t>
            </a:r>
            <a:r>
              <a:rPr lang="en-US" sz="1500" dirty="0">
                <a:latin typeface="TimesNewRomanPSMT"/>
              </a:rPr>
              <a:t>The most fundamental need of man.. Psalms 42:1-2; 63:1</a:t>
            </a:r>
          </a:p>
          <a:p>
            <a:pPr algn="l"/>
            <a:endParaRPr lang="en-US" sz="1500" dirty="0">
              <a:latin typeface="TimesNewRomanPSMT"/>
            </a:endParaRPr>
          </a:p>
          <a:p>
            <a:pPr algn="l"/>
            <a:r>
              <a:rPr lang="en-US" sz="1500" dirty="0">
                <a:latin typeface="TimesNewRomanPSMT"/>
              </a:rPr>
              <a:t>The Spirit - Joel 2:28</a:t>
            </a:r>
          </a:p>
          <a:p>
            <a:pPr algn="l"/>
            <a:endParaRPr lang="en-US" sz="1500" dirty="0">
              <a:latin typeface="TimesNewRomanPSMT"/>
            </a:endParaRPr>
          </a:p>
          <a:p>
            <a:pPr algn="l"/>
            <a:r>
              <a:rPr lang="en-US" sz="1500" dirty="0">
                <a:latin typeface="TimesNewRomanPSMT"/>
              </a:rPr>
              <a:t>Why does Jesus use the metaphors of hunger and thirst?</a:t>
            </a:r>
          </a:p>
          <a:p>
            <a:pPr algn="l"/>
            <a:endParaRPr lang="en-US" sz="1500" dirty="0">
              <a:latin typeface="TimesNewRomanPSMT"/>
            </a:endParaRP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4</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5D6D80FC-178F-4E36-B879-FF90A95BD450}"/>
              </a:ext>
            </a:extLst>
          </p:cNvPr>
          <p:cNvSpPr>
            <a:spLocks noGrp="1"/>
          </p:cNvSpPr>
          <p:nvPr>
            <p:ph type="dt" idx="1"/>
          </p:nvPr>
        </p:nvSpPr>
        <p:spPr/>
        <p:txBody>
          <a:bodyPr/>
          <a:lstStyle/>
          <a:p>
            <a:r>
              <a:rPr lang="en-US"/>
              <a:t>12/16/2020 pm</a:t>
            </a:r>
          </a:p>
        </p:txBody>
      </p:sp>
      <p:sp>
        <p:nvSpPr>
          <p:cNvPr id="6" name="Footer Placeholder 5">
            <a:extLst>
              <a:ext uri="{FF2B5EF4-FFF2-40B4-BE49-F238E27FC236}">
                <a16:creationId xmlns:a16="http://schemas.microsoft.com/office/drawing/2014/main" id="{831CE52E-0A9B-4C05-BD3F-F87968106B6D}"/>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18C12B3E-0595-406E-94DF-D0BBDD54679F}"/>
              </a:ext>
            </a:extLst>
          </p:cNvPr>
          <p:cNvSpPr>
            <a:spLocks noGrp="1"/>
          </p:cNvSpPr>
          <p:nvPr>
            <p:ph type="hdr" sz="quarter"/>
          </p:nvPr>
        </p:nvSpPr>
        <p:spPr/>
        <p:txBody>
          <a:bodyPr/>
          <a:lstStyle/>
          <a:p>
            <a:r>
              <a:rPr lang="en-US"/>
              <a:t>Class – The Life Of Christ (238)</a:t>
            </a:r>
          </a:p>
        </p:txBody>
      </p:sp>
    </p:spTree>
    <p:extLst>
      <p:ext uri="{BB962C8B-B14F-4D97-AF65-F5344CB8AC3E}">
        <p14:creationId xmlns:p14="http://schemas.microsoft.com/office/powerpoint/2010/main" val="36631905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500" dirty="0">
                <a:latin typeface="TimesNewRomanPSMT"/>
              </a:rPr>
              <a:t> This division occurred amongst “the crowd”. </a:t>
            </a: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5</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E25F56CF-9969-4418-A8D0-9701BEAA6C92}"/>
              </a:ext>
            </a:extLst>
          </p:cNvPr>
          <p:cNvSpPr>
            <a:spLocks noGrp="1"/>
          </p:cNvSpPr>
          <p:nvPr>
            <p:ph type="dt" idx="1"/>
          </p:nvPr>
        </p:nvSpPr>
        <p:spPr/>
        <p:txBody>
          <a:bodyPr/>
          <a:lstStyle/>
          <a:p>
            <a:r>
              <a:rPr lang="en-US"/>
              <a:t>12/16/2020 pm</a:t>
            </a:r>
          </a:p>
        </p:txBody>
      </p:sp>
      <p:sp>
        <p:nvSpPr>
          <p:cNvPr id="6" name="Footer Placeholder 5">
            <a:extLst>
              <a:ext uri="{FF2B5EF4-FFF2-40B4-BE49-F238E27FC236}">
                <a16:creationId xmlns:a16="http://schemas.microsoft.com/office/drawing/2014/main" id="{CD911E66-1072-4E8F-AD3A-6D72D71245C0}"/>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38C1E9A4-77F9-4E74-9061-AE9334E1E52E}"/>
              </a:ext>
            </a:extLst>
          </p:cNvPr>
          <p:cNvSpPr>
            <a:spLocks noGrp="1"/>
          </p:cNvSpPr>
          <p:nvPr>
            <p:ph type="hdr" sz="quarter"/>
          </p:nvPr>
        </p:nvSpPr>
        <p:spPr/>
        <p:txBody>
          <a:bodyPr/>
          <a:lstStyle/>
          <a:p>
            <a:r>
              <a:rPr lang="en-US"/>
              <a:t>Class – The Life Of Christ (238)</a:t>
            </a:r>
          </a:p>
        </p:txBody>
      </p:sp>
    </p:spTree>
    <p:extLst>
      <p:ext uri="{BB962C8B-B14F-4D97-AF65-F5344CB8AC3E}">
        <p14:creationId xmlns:p14="http://schemas.microsoft.com/office/powerpoint/2010/main" val="29956458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500" dirty="0">
                <a:latin typeface="TimesNewRomanPSMT"/>
              </a:rPr>
              <a:t>No man spoke to the audiences Jesus spoke to. </a:t>
            </a:r>
          </a:p>
          <a:p>
            <a:pPr algn="l"/>
            <a:endParaRPr lang="en-US" sz="1500" dirty="0">
              <a:latin typeface="TimesNewRomanPSMT"/>
            </a:endParaRPr>
          </a:p>
          <a:p>
            <a:pPr algn="l"/>
            <a:r>
              <a:rPr lang="en-US" sz="1500" dirty="0">
                <a:latin typeface="TimesNewRomanPSMT"/>
              </a:rPr>
              <a:t>Matt 7:28-29</a:t>
            </a:r>
          </a:p>
          <a:p>
            <a:pPr algn="l"/>
            <a:r>
              <a:rPr lang="en-US" sz="1500" dirty="0">
                <a:latin typeface="TimesNewRomanPSMT"/>
              </a:rPr>
              <a:t>When Jesus had finished these words, the crowds were amazed at His teaching; 29 for He was teaching them as one having authority, and not as their scribes.</a:t>
            </a:r>
          </a:p>
          <a:p>
            <a:pPr algn="l"/>
            <a:endParaRPr lang="en-US" sz="1500" dirty="0">
              <a:latin typeface="TimesNewRomanPSMT"/>
            </a:endParaRPr>
          </a:p>
          <a:p>
            <a:pPr algn="l"/>
            <a:r>
              <a:rPr lang="en-US" sz="1500" dirty="0">
                <a:latin typeface="TimesNewRomanPSMT"/>
              </a:rPr>
              <a:t>Luke 4:22</a:t>
            </a:r>
          </a:p>
          <a:p>
            <a:pPr algn="l"/>
            <a:r>
              <a:rPr lang="en-US" sz="1500" dirty="0">
                <a:latin typeface="TimesNewRomanPSMT"/>
              </a:rPr>
              <a:t>And all were speaking well of Him, and wondering at the gracious words which were falling from His lips</a:t>
            </a:r>
          </a:p>
          <a:p>
            <a:pPr algn="l"/>
            <a:endParaRPr lang="en-US" sz="1500" dirty="0">
              <a:latin typeface="TimesNewRomanPSMT"/>
            </a:endParaRPr>
          </a:p>
          <a:p>
            <a:pPr algn="l"/>
            <a:r>
              <a:rPr lang="en-US" sz="1500" dirty="0">
                <a:latin typeface="TimesNewRomanPSMT"/>
              </a:rPr>
              <a:t>John 18:20-21</a:t>
            </a:r>
          </a:p>
          <a:p>
            <a:pPr algn="l"/>
            <a:r>
              <a:rPr lang="en-US" sz="1500" dirty="0">
                <a:latin typeface="TimesNewRomanPSMT"/>
              </a:rPr>
              <a:t>"I have spoken openly to the world; I always taught in synagogues and in the temple, where all the Jews come together; and I spoke nothing in secret. 21 "Why do you question Me? Question those who have heard what I spoke to them; they know what I said."</a:t>
            </a:r>
          </a:p>
          <a:p>
            <a:pPr algn="l"/>
            <a:endParaRPr lang="en-US" sz="1500" dirty="0">
              <a:latin typeface="TimesNewRomanPSMT"/>
            </a:endParaRPr>
          </a:p>
          <a:p>
            <a:pPr algn="l"/>
            <a:r>
              <a:rPr lang="en-US" sz="1500" dirty="0">
                <a:latin typeface="TimesNewRomanPSMT"/>
              </a:rPr>
              <a:t>John 7:17-18</a:t>
            </a:r>
          </a:p>
          <a:p>
            <a:pPr algn="l"/>
            <a:r>
              <a:rPr lang="en-US" sz="1500" dirty="0">
                <a:latin typeface="TimesNewRomanPSMT"/>
              </a:rPr>
              <a:t>If anyone is willing to do His will, he will know of the teaching, whether it is of God or whether I speak from Myself. 18 "He who speaks from himself seeks his own glory; but He who is seeking the glory of the One who sent Him, He is true, and there is no unrighteousness in Him.</a:t>
            </a:r>
          </a:p>
          <a:p>
            <a:pPr algn="l"/>
            <a:r>
              <a:rPr lang="en-US" sz="1500" dirty="0">
                <a:latin typeface="TimesNewRomanPSMT"/>
              </a:rPr>
              <a:t>NASU</a:t>
            </a:r>
          </a:p>
          <a:p>
            <a:pPr algn="l"/>
            <a:endParaRPr lang="en-US" sz="1500" dirty="0">
              <a:latin typeface="TimesNewRomanPSMT"/>
            </a:endParaRPr>
          </a:p>
          <a:p>
            <a:pPr algn="l"/>
            <a:endParaRPr lang="en-US" sz="1500" dirty="0">
              <a:latin typeface="TimesNewRomanPSMT"/>
            </a:endParaRP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6</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0C20A32F-B292-4E2C-812B-B5DC3EC98B81}"/>
              </a:ext>
            </a:extLst>
          </p:cNvPr>
          <p:cNvSpPr>
            <a:spLocks noGrp="1"/>
          </p:cNvSpPr>
          <p:nvPr>
            <p:ph type="dt" idx="1"/>
          </p:nvPr>
        </p:nvSpPr>
        <p:spPr/>
        <p:txBody>
          <a:bodyPr/>
          <a:lstStyle/>
          <a:p>
            <a:r>
              <a:rPr lang="en-US"/>
              <a:t>12/16/2020 pm</a:t>
            </a:r>
          </a:p>
        </p:txBody>
      </p:sp>
      <p:sp>
        <p:nvSpPr>
          <p:cNvPr id="6" name="Footer Placeholder 5">
            <a:extLst>
              <a:ext uri="{FF2B5EF4-FFF2-40B4-BE49-F238E27FC236}">
                <a16:creationId xmlns:a16="http://schemas.microsoft.com/office/drawing/2014/main" id="{BD21EB1A-2C78-44C7-865A-4DBA3D3AAEFB}"/>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6042E509-61CB-4860-9F99-D32BC938B29E}"/>
              </a:ext>
            </a:extLst>
          </p:cNvPr>
          <p:cNvSpPr>
            <a:spLocks noGrp="1"/>
          </p:cNvSpPr>
          <p:nvPr>
            <p:ph type="hdr" sz="quarter"/>
          </p:nvPr>
        </p:nvSpPr>
        <p:spPr/>
        <p:txBody>
          <a:bodyPr/>
          <a:lstStyle/>
          <a:p>
            <a:r>
              <a:rPr lang="en-US"/>
              <a:t>Class – The Life Of Christ (238)</a:t>
            </a:r>
          </a:p>
        </p:txBody>
      </p:sp>
    </p:spTree>
    <p:extLst>
      <p:ext uri="{BB962C8B-B14F-4D97-AF65-F5344CB8AC3E}">
        <p14:creationId xmlns:p14="http://schemas.microsoft.com/office/powerpoint/2010/main" val="12600857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500" dirty="0">
                <a:latin typeface="TimesNewRomanPSMT"/>
              </a:rPr>
              <a:t>“Led astray” - to lead aside from the right way… lead away from the truth. (Thayer) 1 Peter 2:25, sheep gone astray through deception. Matthew 18:12-13 - we deceive or lead astray ourselves 1 John 1:9. Do not be deceived. Galatians 6:9</a:t>
            </a:r>
          </a:p>
          <a:p>
            <a:pPr algn="l"/>
            <a:r>
              <a:rPr lang="en-US" sz="1500" dirty="0">
                <a:latin typeface="TimesNewRomanPSMT"/>
              </a:rPr>
              <a:t>“Accursed” - “Under God’s condemnation” (Strong) “to wish evil against” (Vine)</a:t>
            </a:r>
          </a:p>
          <a:p>
            <a:pPr algn="l"/>
            <a:endParaRPr lang="en-US" sz="1500" dirty="0">
              <a:latin typeface="TimesNewRomanPSMT"/>
            </a:endParaRPr>
          </a:p>
          <a:p>
            <a:pPr algn="l"/>
            <a:r>
              <a:rPr lang="en-US" sz="1500" dirty="0">
                <a:latin typeface="TimesNewRomanPSMT"/>
              </a:rPr>
              <a:t>John 12:37-43</a:t>
            </a:r>
          </a:p>
          <a:p>
            <a:pPr algn="l"/>
            <a:r>
              <a:rPr lang="en-US" sz="1500" dirty="0">
                <a:latin typeface="TimesNewRomanPSMT"/>
              </a:rPr>
              <a:t>But though He had performed so many signs before them, yet they were not believing in Him. 38 This was to fulfill the word of Isaiah the prophet which he spoke: "LORD, WHO HAS BELIEVED OUR REPORT? AND TO WHOM HAS THE ARM OF THE LORD BEEN REVEALED?" 39 For this reason they could not believe, for Isaiah said again, 40 "HE HAS BLINDED THEIR EYES AND HE HARDENED THEIR HEART, SO THAT THEY WOULD NOT SEE WITH THEIR EYES AND PERCEIVE WITH THEIR HEART, AND BE CONVERTED AND I HEAL THEM." 41 These things Isaiah said because he saw His glory, and he spoke of Him. 42 Nevertheless many even of the rulers believed in Him, but because of the Pharisees they were not confessing Him, for fear that they would be put out of the synagogue; 43 for they loved the approval of men rather than the approval of God. </a:t>
            </a:r>
          </a:p>
          <a:p>
            <a:pPr algn="l"/>
            <a:endParaRPr lang="en-US" sz="1500" dirty="0">
              <a:latin typeface="TimesNewRomanPSMT"/>
            </a:endParaRPr>
          </a:p>
          <a:p>
            <a:pPr algn="l"/>
            <a:r>
              <a:rPr lang="en-US" sz="1500" dirty="0">
                <a:latin typeface="TimesNewRomanPSMT"/>
              </a:rPr>
              <a:t>This is the same attitude taken by the Roman church in its position toward the ability of the ordinary man to read and understand the Bible. It kept the Bible from being translated into the language of the common man for many centuries, and so, kept the masses in the darkness of deception. These Jewish leaders said, “Let us, the educated spiritual elite, tell you what to think about Jesus; you are not qualified to think for yourselves.” The modern adherent of Catholic dogma feels that he must accept the “interpretation” placed upon Scripture by the Church, and also believe and practice the pronouncements of the Pope about a multiplicity of matters, both of faith and opinion.</a:t>
            </a:r>
          </a:p>
          <a:p>
            <a:pPr algn="l"/>
            <a:endParaRPr lang="en-US" sz="1500" dirty="0">
              <a:latin typeface="TimesNewRomanPSMT"/>
            </a:endParaRPr>
          </a:p>
          <a:p>
            <a:pPr algn="l"/>
            <a:r>
              <a:rPr lang="en-US" sz="1900" dirty="0">
                <a:latin typeface="TimesNewRomanPSMT"/>
              </a:rPr>
              <a:t>The rabbis referred to them as “the people of the earth” (</a:t>
            </a:r>
            <a:r>
              <a:rPr lang="en-US" sz="1900" i="1" dirty="0" err="1">
                <a:latin typeface="TimesNewRomanPS-ItalicMT"/>
              </a:rPr>
              <a:t>ame</a:t>
            </a:r>
            <a:r>
              <a:rPr lang="en-US" sz="1900" i="1" dirty="0">
                <a:latin typeface="TimesNewRomanPS-ItalicMT"/>
              </a:rPr>
              <a:t> ha-</a:t>
            </a:r>
            <a:r>
              <a:rPr lang="en-US" sz="1900" i="1" dirty="0" err="1">
                <a:latin typeface="TimesNewRomanPS-ItalicMT"/>
              </a:rPr>
              <a:t>aretz</a:t>
            </a:r>
            <a:r>
              <a:rPr lang="en-US" sz="1900" dirty="0">
                <a:latin typeface="TimesNewRomanPSMT"/>
              </a:rPr>
              <a:t>), and called themselves “the scholars” (</a:t>
            </a:r>
            <a:r>
              <a:rPr lang="en-US" sz="1900" i="1" dirty="0" err="1">
                <a:latin typeface="TimesNewRomanPS-ItalicMT"/>
              </a:rPr>
              <a:t>talmide</a:t>
            </a:r>
            <a:r>
              <a:rPr lang="en-US" sz="1900" i="1" dirty="0">
                <a:latin typeface="TimesNewRomanPS-ItalicMT"/>
              </a:rPr>
              <a:t> </a:t>
            </a:r>
            <a:r>
              <a:rPr lang="en-US" sz="1900" i="1" dirty="0" err="1">
                <a:latin typeface="TimesNewRomanPS-ItalicMT"/>
              </a:rPr>
              <a:t>hakamim</a:t>
            </a:r>
            <a:r>
              <a:rPr lang="en-US" sz="1900" dirty="0">
                <a:latin typeface="TimesNewRomanPSMT"/>
              </a:rPr>
              <a:t>). Even the great Hillel fell victim to this arrogance when he said: </a:t>
            </a:r>
            <a:r>
              <a:rPr lang="en-US" sz="1900" i="1" dirty="0">
                <a:latin typeface="TimesNewRomanPS-ItalicMT"/>
              </a:rPr>
              <a:t>“A empty-minded man fears not sin; and no ignorant man (am ha-</a:t>
            </a:r>
            <a:r>
              <a:rPr lang="en-US" sz="1900" i="1" dirty="0" err="1">
                <a:latin typeface="TimesNewRomanPS-ItalicMT"/>
              </a:rPr>
              <a:t>aretz</a:t>
            </a:r>
            <a:r>
              <a:rPr lang="en-US" sz="1900" i="1" dirty="0">
                <a:latin typeface="TimesNewRomanPS-ItalicMT"/>
              </a:rPr>
              <a:t>) is pious”</a:t>
            </a:r>
          </a:p>
          <a:p>
            <a:pPr algn="l"/>
            <a:endParaRPr lang="en-US" sz="1900" i="1" dirty="0">
              <a:latin typeface="TimesNewRomanPS-ItalicMT"/>
            </a:endParaRPr>
          </a:p>
          <a:p>
            <a:pPr algn="l"/>
            <a:r>
              <a:rPr lang="en-US" sz="1900" dirty="0">
                <a:latin typeface="TimesNewRomanPSMT"/>
              </a:rPr>
              <a:t>These Jewish leaders said, “Let us, the educated spiritual elite, tell you what to think about Jesus; you are not qualified to think for yourselves.”</a:t>
            </a:r>
            <a:endParaRPr lang="en-US" sz="1500" dirty="0">
              <a:latin typeface="TimesNewRomanPSMT"/>
            </a:endParaRP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7</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BA1958C4-9435-45AC-B5E3-66720058D056}"/>
              </a:ext>
            </a:extLst>
          </p:cNvPr>
          <p:cNvSpPr>
            <a:spLocks noGrp="1"/>
          </p:cNvSpPr>
          <p:nvPr>
            <p:ph type="dt" idx="1"/>
          </p:nvPr>
        </p:nvSpPr>
        <p:spPr/>
        <p:txBody>
          <a:bodyPr/>
          <a:lstStyle/>
          <a:p>
            <a:r>
              <a:rPr lang="en-US"/>
              <a:t>12/16/2020 pm</a:t>
            </a:r>
          </a:p>
        </p:txBody>
      </p:sp>
      <p:sp>
        <p:nvSpPr>
          <p:cNvPr id="6" name="Footer Placeholder 5">
            <a:extLst>
              <a:ext uri="{FF2B5EF4-FFF2-40B4-BE49-F238E27FC236}">
                <a16:creationId xmlns:a16="http://schemas.microsoft.com/office/drawing/2014/main" id="{3C40C253-F16B-4EE6-A2E5-6EC2FB7B48A6}"/>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0DBD2559-F55F-48F4-9BE2-7ADD20A0BE8D}"/>
              </a:ext>
            </a:extLst>
          </p:cNvPr>
          <p:cNvSpPr>
            <a:spLocks noGrp="1"/>
          </p:cNvSpPr>
          <p:nvPr>
            <p:ph type="hdr" sz="quarter"/>
          </p:nvPr>
        </p:nvSpPr>
        <p:spPr/>
        <p:txBody>
          <a:bodyPr/>
          <a:lstStyle/>
          <a:p>
            <a:r>
              <a:rPr lang="en-US"/>
              <a:t>Class – The Life Of Christ (238)</a:t>
            </a:r>
          </a:p>
        </p:txBody>
      </p:sp>
    </p:spTree>
    <p:extLst>
      <p:ext uri="{BB962C8B-B14F-4D97-AF65-F5344CB8AC3E}">
        <p14:creationId xmlns:p14="http://schemas.microsoft.com/office/powerpoint/2010/main" val="1068502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500" dirty="0">
                <a:latin typeface="TimesNewRomanPSMT"/>
              </a:rPr>
              <a:t>In one sense, Nicodemus is encouraging his Jewish brethren to do what he did.</a:t>
            </a:r>
          </a:p>
          <a:p>
            <a:pPr algn="l"/>
            <a:r>
              <a:rPr lang="en-US" sz="1900" dirty="0">
                <a:latin typeface="TimesNewRomanPSMT"/>
              </a:rPr>
              <a:t>Leviticus 19:15; Deuteronomy 1:16f.; 17:4; and 19:15ff</a:t>
            </a:r>
          </a:p>
          <a:p>
            <a:pPr algn="l"/>
            <a:endParaRPr lang="en-US" sz="1900" dirty="0">
              <a:latin typeface="TimesNewRomanPSMT"/>
            </a:endParaRPr>
          </a:p>
          <a:p>
            <a:pPr algn="l"/>
            <a:r>
              <a:rPr lang="en-US" sz="1500" dirty="0">
                <a:latin typeface="TimesNewRomanPSMT"/>
              </a:rPr>
              <a:t>Their argument that no prophet had ever arisen out of Galilee was patently false, for Jonah was from Gath-</a:t>
            </a:r>
            <a:r>
              <a:rPr lang="en-US" sz="1500" dirty="0" err="1">
                <a:latin typeface="TimesNewRomanPSMT"/>
              </a:rPr>
              <a:t>hepher</a:t>
            </a:r>
            <a:r>
              <a:rPr lang="en-US" sz="1500" dirty="0">
                <a:latin typeface="TimesNewRomanPSMT"/>
              </a:rPr>
              <a:t> in Galilee (2 Kgs. 14:25; Josh. 19:13), and Nahum was from the tribe of Simeon and so was from Galilee, and Malachi may have come from the same place. Moreover, the home towns and villages of the prophets were not pre-defined so that one could have derived from any place in the land of the Jews. Further, Jesus’ upbringing and preaching in Galilee is itself the fulfillment of the prophetic promise of Isaiah (9:1-2). Their argument is pure prejudice.</a:t>
            </a:r>
          </a:p>
          <a:p>
            <a:pPr algn="l"/>
            <a:endParaRPr lang="en-US" sz="1500" dirty="0">
              <a:latin typeface="TimesNewRomanPSMT"/>
            </a:endParaRPr>
          </a:p>
          <a:p>
            <a:pPr algn="l"/>
            <a:r>
              <a:rPr lang="en-US" sz="1500" dirty="0">
                <a:latin typeface="TimesNewRomanPSMT"/>
              </a:rPr>
              <a:t>2 kings 14:25: Jonah</a:t>
            </a:r>
          </a:p>
          <a:p>
            <a:pPr algn="l"/>
            <a:r>
              <a:rPr lang="en-US" sz="1500" dirty="0">
                <a:latin typeface="TimesNewRomanPSMT"/>
              </a:rPr>
              <a:t>Joshua 19:13 - </a:t>
            </a:r>
          </a:p>
          <a:p>
            <a:pPr algn="l"/>
            <a:endParaRPr lang="en-US" sz="1100" dirty="0">
              <a:latin typeface="TimesNewRomanPSMT"/>
            </a:endParaRP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8</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96DA7C58-E831-42A3-90DA-8D249EE05234}"/>
              </a:ext>
            </a:extLst>
          </p:cNvPr>
          <p:cNvSpPr>
            <a:spLocks noGrp="1"/>
          </p:cNvSpPr>
          <p:nvPr>
            <p:ph type="dt" idx="1"/>
          </p:nvPr>
        </p:nvSpPr>
        <p:spPr/>
        <p:txBody>
          <a:bodyPr/>
          <a:lstStyle/>
          <a:p>
            <a:r>
              <a:rPr lang="en-US"/>
              <a:t>12/16/2020 pm</a:t>
            </a:r>
          </a:p>
        </p:txBody>
      </p:sp>
      <p:sp>
        <p:nvSpPr>
          <p:cNvPr id="6" name="Footer Placeholder 5">
            <a:extLst>
              <a:ext uri="{FF2B5EF4-FFF2-40B4-BE49-F238E27FC236}">
                <a16:creationId xmlns:a16="http://schemas.microsoft.com/office/drawing/2014/main" id="{CE2F7F22-0534-4BC9-84DA-5AAE076D2A2D}"/>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49612FD7-54D9-45B0-8DAC-935B40984A3F}"/>
              </a:ext>
            </a:extLst>
          </p:cNvPr>
          <p:cNvSpPr>
            <a:spLocks noGrp="1"/>
          </p:cNvSpPr>
          <p:nvPr>
            <p:ph type="hdr" sz="quarter"/>
          </p:nvPr>
        </p:nvSpPr>
        <p:spPr/>
        <p:txBody>
          <a:bodyPr/>
          <a:lstStyle/>
          <a:p>
            <a:r>
              <a:rPr lang="en-US"/>
              <a:t>Class – The Life Of Christ (238)</a:t>
            </a:r>
          </a:p>
        </p:txBody>
      </p:sp>
    </p:spTree>
    <p:extLst>
      <p:ext uri="{BB962C8B-B14F-4D97-AF65-F5344CB8AC3E}">
        <p14:creationId xmlns:p14="http://schemas.microsoft.com/office/powerpoint/2010/main" val="40571598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7978"/>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30" y="4475024"/>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12/22/2020</a:t>
            </a:fld>
            <a:endParaRPr lang="en-US" noProof="0" dirty="0"/>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884"/>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3"/>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4" y="609653"/>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39" y="1685653"/>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425403954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12/22/2020</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8"/>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546834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12/22/2020</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39927641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12/22/2020</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4"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8268269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12/22/2020</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2220267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75"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3" y="1151797"/>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3" y="4897054"/>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12/22/2020</a:t>
            </a:fld>
            <a:endParaRPr lang="en-US" noProof="0" dirty="0"/>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4"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38"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413717188"/>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2"/>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12/22/2020</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7705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12/22/2020</a:t>
            </a:fld>
            <a:endParaRPr lang="en-US" noProof="0" dirty="0"/>
          </a:p>
        </p:txBody>
      </p:sp>
      <p:sp>
        <p:nvSpPr>
          <p:cNvPr id="6" name="Footer Placeholder 5"/>
          <p:cNvSpPr>
            <a:spLocks noGrp="1"/>
          </p:cNvSpPr>
          <p:nvPr>
            <p:ph type="ftr" sz="quarter" idx="11"/>
          </p:nvPr>
        </p:nvSpPr>
        <p:spPr>
          <a:xfrm>
            <a:off x="2119033"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1"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696" y="33505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4" y="33029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3" y="147692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27" y="148200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570637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12/22/2020</a:t>
            </a:fld>
            <a:endParaRPr lang="en-US" noProof="0" dirty="0"/>
          </a:p>
        </p:txBody>
      </p:sp>
      <p:sp>
        <p:nvSpPr>
          <p:cNvPr id="6" name="Footer Placeholder 5"/>
          <p:cNvSpPr>
            <a:spLocks noGrp="1"/>
          </p:cNvSpPr>
          <p:nvPr>
            <p:ph type="ftr" sz="quarter" idx="11"/>
          </p:nvPr>
        </p:nvSpPr>
        <p:spPr>
          <a:xfrm>
            <a:off x="2119033"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696" y="33505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4" y="33029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3" y="147692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27" y="148200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0" y="518475"/>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1796277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4"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4" y="409287"/>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2" y="1966452"/>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12/22/2020</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28" y="37207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29" y="581952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596"/>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49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4" y="581952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8876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4"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2" y="1966452"/>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12/22/2020</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28" y="37207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29" y="581952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5" y="668596"/>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49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4" y="581952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2350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61"/>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3B77EF04-6424-4B70-94D1-FC932CBBDD9B}" type="datetimeFigureOut">
              <a:rPr lang="en-US" noProof="0" smtClean="0"/>
              <a:t>12/22/2020</a:t>
            </a:fld>
            <a:endParaRPr lang="en-US" noProof="0" dirty="0"/>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3"/>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39" y="1685653"/>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4139137920"/>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12/22/2020</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623785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4101359" y="6299369"/>
            <a:ext cx="877163" cy="507831"/>
          </a:xfrm>
          <a:prstGeom prst="rect">
            <a:avLst/>
          </a:prstGeom>
        </p:spPr>
        <p:txBody>
          <a:bodyPr vert="horz" wrap="none" lIns="91440" tIns="45720" rIns="91440" bIns="45720" rtlCol="0" anchor="b" anchorCtr="1">
            <a:spAutoFit/>
          </a:bodyPr>
          <a:lstStyle>
            <a:lvl1pPr algn="l">
              <a:defRPr sz="900" baseline="0">
                <a:solidFill>
                  <a:schemeClr val="tx2"/>
                </a:solidFill>
              </a:defRPr>
            </a:lvl1pPr>
          </a:lstStyle>
          <a:p>
            <a:r>
              <a:rPr lang="en-US" noProof="0" dirty="0"/>
              <a:t> Add a footer </a:t>
            </a:r>
          </a:p>
          <a:p>
            <a:r>
              <a:rPr lang="en-US" noProof="0" dirty="0"/>
              <a:t> </a:t>
            </a:r>
          </a:p>
          <a:p>
            <a:endParaRPr lang="en-US" noProof="0" dirty="0"/>
          </a:p>
        </p:txBody>
      </p:sp>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12/22/2020</a:t>
            </a:fld>
            <a:endParaRPr lang="en-US" noProof="0" dirty="0"/>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8098110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5184">
          <p15:clr>
            <a:srgbClr val="F26B43"/>
          </p15:clr>
        </p15:guide>
        <p15:guide id="10" pos="702">
          <p15:clr>
            <a:srgbClr val="F26B43"/>
          </p15:clr>
        </p15:guide>
        <p15:guide id="11" pos="64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3" y="1931412"/>
            <a:ext cx="7128364" cy="1448217"/>
          </a:xfrm>
        </p:spPr>
        <p:txBody>
          <a:bodyPr>
            <a:spAutoFit/>
          </a:bodyPr>
          <a:lstStyle/>
          <a:p>
            <a:r>
              <a:rPr lang="en-US" dirty="0"/>
              <a:t>Lesson 13:</a:t>
            </a:r>
            <a:br>
              <a:rPr lang="en-US" dirty="0"/>
            </a:br>
            <a:r>
              <a:rPr lang="en-US" dirty="0"/>
              <a:t>In Jerusalem For the Feast</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1048483" y="4897054"/>
            <a:ext cx="7128364" cy="1076641"/>
          </a:xfrm>
        </p:spPr>
        <p:txBody>
          <a:bodyPr>
            <a:spAutoFit/>
          </a:bodyPr>
          <a:lstStyle/>
          <a:p>
            <a:r>
              <a:rPr lang="en-US" dirty="0"/>
              <a:t>December 16, 2020</a:t>
            </a:r>
          </a:p>
          <a:p>
            <a:r>
              <a:rPr lang="en-US" sz="2400" dirty="0"/>
              <a:t>“</a:t>
            </a:r>
            <a:r>
              <a:rPr lang="en-US" sz="2400" b="1" dirty="0"/>
              <a:t>Jesus Teaches At The Feast</a:t>
            </a:r>
            <a:r>
              <a:rPr lang="en-US" sz="2400" dirty="0"/>
              <a:t>”</a:t>
            </a:r>
          </a:p>
          <a:p>
            <a:r>
              <a:rPr lang="en-US" dirty="0"/>
              <a:t>John 7:11-53</a:t>
            </a:r>
          </a:p>
        </p:txBody>
      </p:sp>
      <p:sp>
        <p:nvSpPr>
          <p:cNvPr id="4" name="Footer Placeholder 3">
            <a:extLst>
              <a:ext uri="{FF2B5EF4-FFF2-40B4-BE49-F238E27FC236}">
                <a16:creationId xmlns:a16="http://schemas.microsoft.com/office/drawing/2014/main" id="{DB19B2C4-2048-42C3-B8B3-77CAED0FE6CB}"/>
              </a:ext>
            </a:extLst>
          </p:cNvPr>
          <p:cNvSpPr>
            <a:spLocks noGrp="1"/>
          </p:cNvSpPr>
          <p:nvPr>
            <p:ph type="ftr" sz="quarter" idx="11"/>
          </p:nvPr>
        </p:nvSpPr>
        <p:spPr>
          <a:xfrm>
            <a:off x="4463442" y="6627168"/>
            <a:ext cx="216726" cy="230832"/>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Arial"/>
                <a:ea typeface="+mn-ea"/>
                <a:cs typeface="+mn-cs"/>
              </a:rPr>
              <a:t> </a:t>
            </a:r>
          </a:p>
        </p:txBody>
      </p:sp>
    </p:spTree>
    <p:extLst>
      <p:ext uri="{BB962C8B-B14F-4D97-AF65-F5344CB8AC3E}">
        <p14:creationId xmlns:p14="http://schemas.microsoft.com/office/powerpoint/2010/main" val="2364587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 </a:t>
            </a:r>
            <a:br>
              <a:rPr lang="en-US" dirty="0">
                <a:solidFill>
                  <a:schemeClr val="tx1"/>
                </a:solidFill>
              </a:rPr>
            </a:br>
            <a:r>
              <a:rPr lang="en-US" sz="2400" dirty="0">
                <a:solidFill>
                  <a:schemeClr val="tx1"/>
                </a:solidFill>
                <a:latin typeface="+mn-lt"/>
              </a:rPr>
              <a:t>John 7:11-31</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95450"/>
            <a:ext cx="8182634" cy="5118196"/>
          </a:xfrm>
        </p:spPr>
        <p:txBody>
          <a:bodyPr>
            <a:spAutoFit/>
          </a:bodyPr>
          <a:lstStyle/>
          <a:p>
            <a:pPr marL="0" indent="0">
              <a:buNone/>
            </a:pPr>
            <a:r>
              <a:rPr lang="en-US" sz="2400" i="1" dirty="0">
                <a:solidFill>
                  <a:schemeClr val="tx1"/>
                </a:solidFill>
              </a:rPr>
              <a:t>“Then </a:t>
            </a:r>
            <a:r>
              <a:rPr lang="en-US" sz="2400" b="1" i="1" dirty="0">
                <a:solidFill>
                  <a:schemeClr val="tx1"/>
                </a:solidFill>
              </a:rPr>
              <a:t>Jesus cried out in the temple</a:t>
            </a:r>
            <a:r>
              <a:rPr lang="en-US" sz="2400" i="1" dirty="0">
                <a:solidFill>
                  <a:schemeClr val="tx1"/>
                </a:solidFill>
              </a:rPr>
              <a:t>, teaching and saying, ‘</a:t>
            </a:r>
            <a:r>
              <a:rPr lang="en-US" sz="2400" b="1" i="1" dirty="0">
                <a:solidFill>
                  <a:schemeClr val="tx1"/>
                </a:solidFill>
              </a:rPr>
              <a:t>You both know Me </a:t>
            </a:r>
            <a:r>
              <a:rPr lang="en-US" sz="2400" i="1" dirty="0">
                <a:solidFill>
                  <a:schemeClr val="tx1"/>
                </a:solidFill>
              </a:rPr>
              <a:t>and know </a:t>
            </a:r>
            <a:r>
              <a:rPr lang="en-US" sz="2400" b="1" i="1" dirty="0">
                <a:solidFill>
                  <a:schemeClr val="tx1"/>
                </a:solidFill>
              </a:rPr>
              <a:t>where I am from</a:t>
            </a:r>
            <a:r>
              <a:rPr lang="en-US" sz="2400" i="1" dirty="0">
                <a:solidFill>
                  <a:schemeClr val="tx1"/>
                </a:solidFill>
              </a:rPr>
              <a:t>; and </a:t>
            </a:r>
            <a:r>
              <a:rPr lang="en-US" sz="2400" b="1" i="1" dirty="0">
                <a:solidFill>
                  <a:schemeClr val="tx1"/>
                </a:solidFill>
              </a:rPr>
              <a:t>I have not come of Myself</a:t>
            </a:r>
            <a:r>
              <a:rPr lang="en-US" sz="2400" i="1" dirty="0">
                <a:solidFill>
                  <a:schemeClr val="tx1"/>
                </a:solidFill>
              </a:rPr>
              <a:t>, but He who sent Me is true, whom you do not know. </a:t>
            </a:r>
            <a:r>
              <a:rPr lang="en-US" sz="2400" b="1" i="1" dirty="0">
                <a:solidFill>
                  <a:schemeClr val="tx1"/>
                </a:solidFill>
              </a:rPr>
              <a:t>I know Him, because I am from Him, and He sent Me</a:t>
            </a:r>
            <a:r>
              <a:rPr lang="en-US" sz="2400" i="1" dirty="0">
                <a:solidFill>
                  <a:schemeClr val="tx1"/>
                </a:solidFill>
              </a:rPr>
              <a:t>.”</a:t>
            </a:r>
            <a:r>
              <a:rPr lang="en-US" sz="2400" dirty="0">
                <a:solidFill>
                  <a:schemeClr val="tx1"/>
                </a:solidFill>
              </a:rPr>
              <a:t> (John 7:28-29)</a:t>
            </a:r>
          </a:p>
          <a:p>
            <a:pPr marL="0" indent="0">
              <a:buNone/>
            </a:pPr>
            <a:r>
              <a:rPr lang="en-US" sz="2400" i="1" dirty="0">
                <a:solidFill>
                  <a:schemeClr val="tx1"/>
                </a:solidFill>
              </a:rPr>
              <a:t>“</a:t>
            </a:r>
            <a:r>
              <a:rPr lang="en-US" sz="2400" b="1" i="1" dirty="0">
                <a:solidFill>
                  <a:schemeClr val="tx1"/>
                </a:solidFill>
              </a:rPr>
              <a:t>Jesus cried out</a:t>
            </a:r>
            <a:r>
              <a:rPr lang="en-US" sz="2400" i="1" dirty="0">
                <a:solidFill>
                  <a:schemeClr val="tx1"/>
                </a:solidFill>
              </a:rPr>
              <a:t> …” </a:t>
            </a:r>
            <a:r>
              <a:rPr lang="en-US" sz="2400" dirty="0">
                <a:solidFill>
                  <a:schemeClr val="tx1"/>
                </a:solidFill>
              </a:rPr>
              <a:t>– (John 12:44; remember the context) Note that Jesus is still </a:t>
            </a:r>
            <a:r>
              <a:rPr lang="en-US" sz="2400" i="1" dirty="0">
                <a:solidFill>
                  <a:schemeClr val="tx1"/>
                </a:solidFill>
              </a:rPr>
              <a:t>“</a:t>
            </a:r>
            <a:r>
              <a:rPr lang="en-US" sz="2400" b="1" i="1" dirty="0">
                <a:solidFill>
                  <a:schemeClr val="tx1"/>
                </a:solidFill>
              </a:rPr>
              <a:t>teaching</a:t>
            </a:r>
            <a:r>
              <a:rPr lang="en-US" sz="2400" i="1" dirty="0">
                <a:solidFill>
                  <a:schemeClr val="tx1"/>
                </a:solidFill>
              </a:rPr>
              <a:t>.”</a:t>
            </a:r>
            <a:endParaRPr lang="en-US" sz="2400" dirty="0">
              <a:solidFill>
                <a:schemeClr val="tx1"/>
              </a:solidFill>
            </a:endParaRPr>
          </a:p>
          <a:p>
            <a:pPr marL="0" indent="0">
              <a:buNone/>
            </a:pPr>
            <a:r>
              <a:rPr lang="en-US" sz="2400" dirty="0">
                <a:solidFill>
                  <a:schemeClr val="tx1"/>
                </a:solidFill>
              </a:rPr>
              <a:t>How do they </a:t>
            </a:r>
            <a:r>
              <a:rPr lang="en-US" sz="2400" i="1" dirty="0">
                <a:solidFill>
                  <a:schemeClr val="tx1"/>
                </a:solidFill>
              </a:rPr>
              <a:t>“</a:t>
            </a:r>
            <a:r>
              <a:rPr lang="en-US" sz="2400" b="1" i="1" dirty="0">
                <a:solidFill>
                  <a:schemeClr val="tx1"/>
                </a:solidFill>
              </a:rPr>
              <a:t>know</a:t>
            </a:r>
            <a:r>
              <a:rPr lang="en-US" sz="2400" i="1" dirty="0">
                <a:solidFill>
                  <a:schemeClr val="tx1"/>
                </a:solidFill>
              </a:rPr>
              <a:t>”</a:t>
            </a:r>
            <a:r>
              <a:rPr lang="en-US" sz="2400" dirty="0">
                <a:solidFill>
                  <a:schemeClr val="tx1"/>
                </a:solidFill>
              </a:rPr>
              <a:t> Jesus? </a:t>
            </a:r>
            <a:r>
              <a:rPr lang="en-US" sz="2400" b="1" dirty="0">
                <a:solidFill>
                  <a:schemeClr val="tx1"/>
                </a:solidFill>
              </a:rPr>
              <a:t>From our study of His life so far, what should they/we know about Him?</a:t>
            </a:r>
          </a:p>
          <a:p>
            <a:pPr marL="0" indent="0">
              <a:buNone/>
            </a:pPr>
            <a:r>
              <a:rPr lang="en-US" sz="2400" b="1" dirty="0">
                <a:solidFill>
                  <a:schemeClr val="tx1"/>
                </a:solidFill>
              </a:rPr>
              <a:t>Our knowledge of the Father comes through the Son</a:t>
            </a:r>
            <a:r>
              <a:rPr lang="en-US" sz="2400" dirty="0">
                <a:solidFill>
                  <a:schemeClr val="tx1"/>
                </a:solidFill>
              </a:rPr>
              <a:t>. (Matthew 11:27; John 8:19; 10:36-38; 14:7; 17:25-26)</a:t>
            </a:r>
          </a:p>
          <a:p>
            <a:pPr marL="0" indent="0">
              <a:buNone/>
            </a:pPr>
            <a:r>
              <a:rPr lang="en-US" sz="2400" dirty="0">
                <a:solidFill>
                  <a:schemeClr val="tx1"/>
                </a:solidFill>
              </a:rPr>
              <a:t>Did they understand Jesus’ claim? </a:t>
            </a:r>
            <a:r>
              <a:rPr lang="en-US" sz="2400" i="1" dirty="0">
                <a:solidFill>
                  <a:schemeClr val="tx1"/>
                </a:solidFill>
              </a:rPr>
              <a:t>“</a:t>
            </a:r>
            <a:r>
              <a:rPr lang="en-US" sz="2400" b="1" i="1" dirty="0">
                <a:solidFill>
                  <a:schemeClr val="tx1"/>
                </a:solidFill>
              </a:rPr>
              <a:t>So they were seeking to seize Him</a:t>
            </a:r>
            <a:r>
              <a:rPr lang="en-US" sz="2400" i="1" dirty="0">
                <a:solidFill>
                  <a:schemeClr val="tx1"/>
                </a:solidFill>
              </a:rPr>
              <a:t> …” </a:t>
            </a:r>
            <a:r>
              <a:rPr lang="en-US" sz="2400" dirty="0">
                <a:solidFill>
                  <a:schemeClr val="tx1"/>
                </a:solidFill>
              </a:rPr>
              <a:t>(John 7:30)</a:t>
            </a:r>
          </a:p>
        </p:txBody>
      </p:sp>
      <p:sp>
        <p:nvSpPr>
          <p:cNvPr id="4" name="Footer Placeholder 3">
            <a:extLst>
              <a:ext uri="{FF2B5EF4-FFF2-40B4-BE49-F238E27FC236}">
                <a16:creationId xmlns:a16="http://schemas.microsoft.com/office/drawing/2014/main" id="{CC380FA3-7728-4060-AC7B-13B6A7E3C37E}"/>
              </a:ext>
            </a:extLst>
          </p:cNvPr>
          <p:cNvSpPr>
            <a:spLocks noGrp="1"/>
          </p:cNvSpPr>
          <p:nvPr>
            <p:ph type="ftr" sz="quarter" idx="11"/>
          </p:nvPr>
        </p:nvSpPr>
        <p:spPr>
          <a:xfrm>
            <a:off x="4101359" y="6576368"/>
            <a:ext cx="216726" cy="230832"/>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1F497D"/>
                </a:solidFill>
                <a:effectLst/>
                <a:uLnTx/>
                <a:uFillTx/>
                <a:latin typeface="Arial"/>
                <a:ea typeface="+mn-ea"/>
                <a:cs typeface="+mn-cs"/>
              </a:rPr>
              <a:t> </a:t>
            </a:r>
          </a:p>
        </p:txBody>
      </p:sp>
    </p:spTree>
    <p:extLst>
      <p:ext uri="{BB962C8B-B14F-4D97-AF65-F5344CB8AC3E}">
        <p14:creationId xmlns:p14="http://schemas.microsoft.com/office/powerpoint/2010/main" val="3085697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535364"/>
            <a:ext cx="8182634" cy="5246436"/>
          </a:xfrm>
        </p:spPr>
        <p:txBody>
          <a:bodyPr>
            <a:spAutoFit/>
          </a:bodyPr>
          <a:lstStyle/>
          <a:p>
            <a:pPr marL="0" indent="0">
              <a:buNone/>
            </a:pPr>
            <a:r>
              <a:rPr lang="en-US" sz="2400" dirty="0">
                <a:solidFill>
                  <a:schemeClr val="tx1"/>
                </a:solidFill>
              </a:rPr>
              <a:t>The Pharisees hear the talk and </a:t>
            </a:r>
            <a:r>
              <a:rPr lang="en-US" sz="2400" b="1" i="1" dirty="0">
                <a:solidFill>
                  <a:schemeClr val="tx1"/>
                </a:solidFill>
              </a:rPr>
              <a:t>“sent officers to seize Him.”</a:t>
            </a:r>
            <a:r>
              <a:rPr lang="en-US" sz="2400" dirty="0">
                <a:solidFill>
                  <a:schemeClr val="tx1"/>
                </a:solidFill>
              </a:rPr>
              <a:t> (verse 32)</a:t>
            </a:r>
          </a:p>
          <a:p>
            <a:pPr marL="0" indent="0">
              <a:buNone/>
            </a:pPr>
            <a:r>
              <a:rPr lang="en-US" sz="2400" i="1" dirty="0">
                <a:solidFill>
                  <a:schemeClr val="tx1"/>
                </a:solidFill>
              </a:rPr>
              <a:t>“Therefore Jesus said, ‘</a:t>
            </a:r>
            <a:r>
              <a:rPr lang="en-US" sz="2400" b="1" i="1" dirty="0">
                <a:solidFill>
                  <a:schemeClr val="tx1"/>
                </a:solidFill>
              </a:rPr>
              <a:t>For a little while longer I am with you</a:t>
            </a:r>
            <a:r>
              <a:rPr lang="en-US" sz="2400" i="1" dirty="0">
                <a:solidFill>
                  <a:schemeClr val="tx1"/>
                </a:solidFill>
              </a:rPr>
              <a:t>, then I go to Him who sent Me. </a:t>
            </a:r>
            <a:r>
              <a:rPr lang="en-US" sz="2400" b="1" i="1" dirty="0">
                <a:solidFill>
                  <a:schemeClr val="tx1"/>
                </a:solidFill>
              </a:rPr>
              <a:t>You will seek Me, and will not find Me</a:t>
            </a:r>
            <a:r>
              <a:rPr lang="en-US" sz="2400" i="1" dirty="0">
                <a:solidFill>
                  <a:schemeClr val="tx1"/>
                </a:solidFill>
              </a:rPr>
              <a:t>; and </a:t>
            </a:r>
            <a:r>
              <a:rPr lang="en-US" sz="2400" b="1" i="1" dirty="0">
                <a:solidFill>
                  <a:schemeClr val="tx1"/>
                </a:solidFill>
              </a:rPr>
              <a:t>where I am, you cannot come</a:t>
            </a:r>
            <a:r>
              <a:rPr lang="en-US" sz="2400" i="1" dirty="0">
                <a:solidFill>
                  <a:schemeClr val="tx1"/>
                </a:solidFill>
              </a:rPr>
              <a:t>.’”</a:t>
            </a:r>
            <a:r>
              <a:rPr lang="en-US" sz="2400" dirty="0">
                <a:solidFill>
                  <a:schemeClr val="tx1"/>
                </a:solidFill>
              </a:rPr>
              <a:t> </a:t>
            </a:r>
            <a:br>
              <a:rPr lang="en-US" sz="2400" dirty="0">
                <a:solidFill>
                  <a:schemeClr val="tx1"/>
                </a:solidFill>
              </a:rPr>
            </a:br>
            <a:r>
              <a:rPr lang="en-US" sz="2400" dirty="0">
                <a:solidFill>
                  <a:schemeClr val="tx1"/>
                </a:solidFill>
              </a:rPr>
              <a:t>(John 7:33-34)</a:t>
            </a:r>
          </a:p>
          <a:p>
            <a:r>
              <a:rPr lang="en-US" sz="2400" dirty="0">
                <a:solidFill>
                  <a:schemeClr val="tx1"/>
                </a:solidFill>
              </a:rPr>
              <a:t>Jesus’ time was not yet (verse 30). He had </a:t>
            </a:r>
            <a:r>
              <a:rPr lang="en-US" sz="2400" i="1" dirty="0">
                <a:solidFill>
                  <a:schemeClr val="tx1"/>
                </a:solidFill>
              </a:rPr>
              <a:t>“</a:t>
            </a:r>
            <a:r>
              <a:rPr lang="en-US" sz="2400" b="1" i="1" dirty="0">
                <a:solidFill>
                  <a:schemeClr val="tx1"/>
                </a:solidFill>
              </a:rPr>
              <a:t>a little while longer</a:t>
            </a:r>
            <a:r>
              <a:rPr lang="en-US" sz="2400" i="1" dirty="0">
                <a:solidFill>
                  <a:schemeClr val="tx1"/>
                </a:solidFill>
              </a:rPr>
              <a:t>” </a:t>
            </a:r>
            <a:r>
              <a:rPr lang="en-US" sz="2400" dirty="0">
                <a:solidFill>
                  <a:schemeClr val="tx1"/>
                </a:solidFill>
              </a:rPr>
              <a:t>and no human plans would change that.</a:t>
            </a:r>
          </a:p>
          <a:p>
            <a:r>
              <a:rPr lang="en-US" sz="2400" dirty="0">
                <a:solidFill>
                  <a:schemeClr val="tx1"/>
                </a:solidFill>
              </a:rPr>
              <a:t>What were they seeking for? Why would they not find Him? Why could they not come where He was going? Why would they die in their sin? (John 8:21)</a:t>
            </a:r>
          </a:p>
          <a:p>
            <a:r>
              <a:rPr lang="en-US" sz="2400" dirty="0">
                <a:solidFill>
                  <a:schemeClr val="tx1"/>
                </a:solidFill>
              </a:rPr>
              <a:t>Consider the prophets. (Isaiah 55:6-7)</a:t>
            </a:r>
          </a:p>
          <a:p>
            <a:pPr marL="0" indent="0">
              <a:buNone/>
            </a:pPr>
            <a:r>
              <a:rPr lang="en-US" sz="2400" dirty="0">
                <a:solidFill>
                  <a:schemeClr val="tx1"/>
                </a:solidFill>
              </a:rPr>
              <a:t> More indication of their fleshly focus in verses 35-36.</a:t>
            </a:r>
          </a:p>
        </p:txBody>
      </p:sp>
      <p:sp>
        <p:nvSpPr>
          <p:cNvPr id="4" name="Footer Placeholder 3">
            <a:extLst>
              <a:ext uri="{FF2B5EF4-FFF2-40B4-BE49-F238E27FC236}">
                <a16:creationId xmlns:a16="http://schemas.microsoft.com/office/drawing/2014/main" id="{33692C15-4ABC-4F57-BDF2-D6E7ABFC15F1}"/>
              </a:ext>
            </a:extLst>
          </p:cNvPr>
          <p:cNvSpPr>
            <a:spLocks noGrp="1"/>
          </p:cNvSpPr>
          <p:nvPr>
            <p:ph type="ftr" sz="quarter" idx="11"/>
          </p:nvPr>
        </p:nvSpPr>
        <p:spPr>
          <a:xfrm>
            <a:off x="4101359" y="6576368"/>
            <a:ext cx="216726" cy="230832"/>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1F497D"/>
                </a:solidFill>
                <a:effectLst/>
                <a:uLnTx/>
                <a:uFillTx/>
                <a:latin typeface="Arial"/>
                <a:ea typeface="+mn-ea"/>
                <a:cs typeface="+mn-cs"/>
              </a:rPr>
              <a:t> </a:t>
            </a:r>
          </a:p>
        </p:txBody>
      </p:sp>
      <p:sp>
        <p:nvSpPr>
          <p:cNvPr id="7" name="Title 1">
            <a:extLst>
              <a:ext uri="{FF2B5EF4-FFF2-40B4-BE49-F238E27FC236}">
                <a16:creationId xmlns:a16="http://schemas.microsoft.com/office/drawing/2014/main" id="{1740CC93-BBEA-4E8B-8319-D056993D1E0A}"/>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 </a:t>
            </a:r>
            <a:br>
              <a:rPr lang="en-US" dirty="0">
                <a:solidFill>
                  <a:schemeClr val="tx1"/>
                </a:solidFill>
              </a:rPr>
            </a:br>
            <a:r>
              <a:rPr lang="en-US" sz="2400" dirty="0">
                <a:solidFill>
                  <a:schemeClr val="tx1"/>
                </a:solidFill>
                <a:latin typeface="+mn-lt"/>
              </a:rPr>
              <a:t>John 7:32-52</a:t>
            </a:r>
            <a:endParaRPr lang="en-US" dirty="0">
              <a:solidFill>
                <a:schemeClr val="tx1"/>
              </a:solidFill>
            </a:endParaRPr>
          </a:p>
        </p:txBody>
      </p:sp>
    </p:spTree>
    <p:extLst>
      <p:ext uri="{BB962C8B-B14F-4D97-AF65-F5344CB8AC3E}">
        <p14:creationId xmlns:p14="http://schemas.microsoft.com/office/powerpoint/2010/main" val="3095720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95450"/>
            <a:ext cx="8182634" cy="4642809"/>
          </a:xfrm>
        </p:spPr>
        <p:txBody>
          <a:bodyPr>
            <a:spAutoFit/>
          </a:bodyPr>
          <a:lstStyle/>
          <a:p>
            <a:pPr marL="0" indent="0">
              <a:buNone/>
            </a:pPr>
            <a:r>
              <a:rPr lang="en-US" sz="2400" i="1" dirty="0">
                <a:solidFill>
                  <a:schemeClr val="tx1"/>
                </a:solidFill>
              </a:rPr>
              <a:t>“Now on the last day, the great day of the feast, </a:t>
            </a:r>
            <a:r>
              <a:rPr lang="en-US" sz="2400" b="1" i="1" dirty="0">
                <a:solidFill>
                  <a:schemeClr val="tx1"/>
                </a:solidFill>
              </a:rPr>
              <a:t>Jesus stood and cried out</a:t>
            </a:r>
            <a:r>
              <a:rPr lang="en-US" sz="2400" i="1" dirty="0">
                <a:solidFill>
                  <a:schemeClr val="tx1"/>
                </a:solidFill>
              </a:rPr>
              <a:t>, saying, ‘</a:t>
            </a:r>
            <a:r>
              <a:rPr lang="en-US" sz="2400" b="1" i="1" dirty="0">
                <a:solidFill>
                  <a:schemeClr val="tx1"/>
                </a:solidFill>
              </a:rPr>
              <a:t>If anyone is thirsty, let him come to Me and drink</a:t>
            </a:r>
            <a:r>
              <a:rPr lang="en-US" sz="2400" i="1" dirty="0">
                <a:solidFill>
                  <a:schemeClr val="tx1"/>
                </a:solidFill>
              </a:rPr>
              <a:t>. He who believes in Me, as the Scripture said, ‘</a:t>
            </a:r>
            <a:r>
              <a:rPr lang="en-US" sz="2400" b="1" i="1" dirty="0">
                <a:solidFill>
                  <a:schemeClr val="tx1"/>
                </a:solidFill>
              </a:rPr>
              <a:t>From his innermost being will flow rivers of living water</a:t>
            </a:r>
            <a:r>
              <a:rPr lang="en-US" sz="2400" i="1" dirty="0">
                <a:solidFill>
                  <a:schemeClr val="tx1"/>
                </a:solidFill>
              </a:rPr>
              <a:t>.’” </a:t>
            </a:r>
            <a:r>
              <a:rPr lang="en-US" sz="2400" dirty="0">
                <a:solidFill>
                  <a:schemeClr val="tx1"/>
                </a:solidFill>
              </a:rPr>
              <a:t>(John 7:37-38)</a:t>
            </a:r>
          </a:p>
          <a:p>
            <a:pPr marL="0" indent="0">
              <a:buNone/>
            </a:pPr>
            <a:r>
              <a:rPr lang="en-US" sz="2400" i="1" dirty="0">
                <a:solidFill>
                  <a:schemeClr val="tx1"/>
                </a:solidFill>
              </a:rPr>
              <a:t>“</a:t>
            </a:r>
            <a:r>
              <a:rPr lang="en-US" sz="2400" b="1" i="1" dirty="0">
                <a:solidFill>
                  <a:schemeClr val="tx1"/>
                </a:solidFill>
              </a:rPr>
              <a:t>Jesus stood and cried out </a:t>
            </a:r>
            <a:r>
              <a:rPr lang="en-US" sz="2400" i="1" dirty="0">
                <a:solidFill>
                  <a:schemeClr val="tx1"/>
                </a:solidFill>
              </a:rPr>
              <a:t>…” </a:t>
            </a:r>
            <a:r>
              <a:rPr lang="en-US" sz="2400" dirty="0">
                <a:solidFill>
                  <a:schemeClr val="tx1"/>
                </a:solidFill>
              </a:rPr>
              <a:t>Can we imagine the pain and heartache of having “living water” to impart and no one willing to receive it.</a:t>
            </a:r>
          </a:p>
          <a:p>
            <a:pPr marL="0" indent="0">
              <a:buNone/>
            </a:pPr>
            <a:r>
              <a:rPr lang="en-US" sz="2400" b="1" i="1" dirty="0">
                <a:solidFill>
                  <a:schemeClr val="tx1"/>
                </a:solidFill>
              </a:rPr>
              <a:t>“If anyone is thirsty, let him turn to Me and drink</a:t>
            </a:r>
            <a:r>
              <a:rPr lang="en-US" sz="2400" i="1" dirty="0">
                <a:solidFill>
                  <a:schemeClr val="tx1"/>
                </a:solidFill>
              </a:rPr>
              <a:t> …”</a:t>
            </a:r>
            <a:br>
              <a:rPr lang="en-US" sz="2400" i="1" dirty="0">
                <a:solidFill>
                  <a:schemeClr val="tx1"/>
                </a:solidFill>
              </a:rPr>
            </a:br>
            <a:r>
              <a:rPr lang="en-US" sz="2400" dirty="0">
                <a:solidFill>
                  <a:schemeClr val="tx1"/>
                </a:solidFill>
              </a:rPr>
              <a:t>(cf. Isaiah 55:1-3; cf. John 4:13-15; 6:35) .</a:t>
            </a:r>
          </a:p>
          <a:p>
            <a:pPr marL="0" indent="0">
              <a:buNone/>
            </a:pPr>
            <a:r>
              <a:rPr lang="en-US" sz="2400" i="1" dirty="0">
                <a:solidFill>
                  <a:schemeClr val="tx1"/>
                </a:solidFill>
              </a:rPr>
              <a:t>“</a:t>
            </a:r>
            <a:r>
              <a:rPr lang="en-US" sz="2400" b="1" i="1" dirty="0">
                <a:solidFill>
                  <a:schemeClr val="tx1"/>
                </a:solidFill>
              </a:rPr>
              <a:t>This He spoke of the Spirit</a:t>
            </a:r>
            <a:r>
              <a:rPr lang="en-US" sz="2400" i="1" dirty="0">
                <a:solidFill>
                  <a:schemeClr val="tx1"/>
                </a:solidFill>
              </a:rPr>
              <a:t> …” </a:t>
            </a:r>
            <a:r>
              <a:rPr lang="en-US" sz="2400" dirty="0">
                <a:solidFill>
                  <a:schemeClr val="tx1"/>
                </a:solidFill>
              </a:rPr>
              <a:t>(John 7:39; cf. Joel 2:28; John 6:63, 68)</a:t>
            </a:r>
          </a:p>
        </p:txBody>
      </p:sp>
      <p:sp>
        <p:nvSpPr>
          <p:cNvPr id="4" name="Footer Placeholder 3">
            <a:extLst>
              <a:ext uri="{FF2B5EF4-FFF2-40B4-BE49-F238E27FC236}">
                <a16:creationId xmlns:a16="http://schemas.microsoft.com/office/drawing/2014/main" id="{F3DEC52D-75BF-49AD-B84F-8756353D1F49}"/>
              </a:ext>
            </a:extLst>
          </p:cNvPr>
          <p:cNvSpPr>
            <a:spLocks noGrp="1"/>
          </p:cNvSpPr>
          <p:nvPr>
            <p:ph type="ftr" sz="quarter" idx="11"/>
          </p:nvPr>
        </p:nvSpPr>
        <p:spPr>
          <a:xfrm>
            <a:off x="4101359" y="6576368"/>
            <a:ext cx="216726" cy="230832"/>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1F497D"/>
                </a:solidFill>
                <a:effectLst/>
                <a:uLnTx/>
                <a:uFillTx/>
                <a:latin typeface="Arial"/>
                <a:ea typeface="+mn-ea"/>
                <a:cs typeface="+mn-cs"/>
              </a:rPr>
              <a:t> </a:t>
            </a:r>
          </a:p>
        </p:txBody>
      </p:sp>
      <p:sp>
        <p:nvSpPr>
          <p:cNvPr id="7" name="Title 1">
            <a:extLst>
              <a:ext uri="{FF2B5EF4-FFF2-40B4-BE49-F238E27FC236}">
                <a16:creationId xmlns:a16="http://schemas.microsoft.com/office/drawing/2014/main" id="{2AC9DE32-5EAD-49DE-890B-C392C3B8A6D9}"/>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 </a:t>
            </a:r>
            <a:br>
              <a:rPr lang="en-US" dirty="0">
                <a:solidFill>
                  <a:schemeClr val="tx1"/>
                </a:solidFill>
              </a:rPr>
            </a:br>
            <a:r>
              <a:rPr lang="en-US" sz="2400" dirty="0">
                <a:solidFill>
                  <a:schemeClr val="tx1"/>
                </a:solidFill>
                <a:latin typeface="+mn-lt"/>
              </a:rPr>
              <a:t>John 7:32-52</a:t>
            </a:r>
            <a:endParaRPr lang="en-US" dirty="0">
              <a:solidFill>
                <a:schemeClr val="tx1"/>
              </a:solidFill>
            </a:endParaRPr>
          </a:p>
        </p:txBody>
      </p:sp>
    </p:spTree>
    <p:extLst>
      <p:ext uri="{BB962C8B-B14F-4D97-AF65-F5344CB8AC3E}">
        <p14:creationId xmlns:p14="http://schemas.microsoft.com/office/powerpoint/2010/main" val="1028686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628454" y="1695450"/>
            <a:ext cx="8436634" cy="4507196"/>
          </a:xfrm>
        </p:spPr>
        <p:txBody>
          <a:bodyPr>
            <a:spAutoFit/>
          </a:bodyPr>
          <a:lstStyle/>
          <a:p>
            <a:pPr marL="0" indent="0">
              <a:buNone/>
            </a:pPr>
            <a:r>
              <a:rPr lang="en-US" sz="2800" dirty="0">
                <a:solidFill>
                  <a:schemeClr val="tx1"/>
                </a:solidFill>
              </a:rPr>
              <a:t>The division over Jesus – (John 7:40-44)</a:t>
            </a:r>
          </a:p>
          <a:p>
            <a:pPr marL="514350" indent="-514350">
              <a:buFont typeface="+mj-lt"/>
              <a:buAutoNum type="arabicPeriod"/>
            </a:pPr>
            <a:r>
              <a:rPr lang="en-US" sz="2800" i="1" dirty="0">
                <a:solidFill>
                  <a:schemeClr val="tx1"/>
                </a:solidFill>
              </a:rPr>
              <a:t>“</a:t>
            </a:r>
            <a:r>
              <a:rPr lang="en-US" sz="2800" b="1" i="1" dirty="0">
                <a:solidFill>
                  <a:schemeClr val="tx1"/>
                </a:solidFill>
              </a:rPr>
              <a:t>This certainly is the Prophet</a:t>
            </a:r>
            <a:r>
              <a:rPr lang="en-US" sz="2800" i="1" dirty="0">
                <a:solidFill>
                  <a:schemeClr val="tx1"/>
                </a:solidFill>
              </a:rPr>
              <a:t>.”</a:t>
            </a:r>
            <a:br>
              <a:rPr lang="en-US" sz="2800" dirty="0">
                <a:solidFill>
                  <a:schemeClr val="tx1"/>
                </a:solidFill>
              </a:rPr>
            </a:br>
            <a:r>
              <a:rPr lang="en-US" sz="2800" dirty="0">
                <a:solidFill>
                  <a:schemeClr val="tx1"/>
                </a:solidFill>
              </a:rPr>
              <a:t>(Deuteronomy 18:15-18)</a:t>
            </a:r>
          </a:p>
          <a:p>
            <a:pPr marL="514350" indent="-514350">
              <a:buFont typeface="+mj-lt"/>
              <a:buAutoNum type="arabicPeriod"/>
            </a:pPr>
            <a:r>
              <a:rPr lang="en-US" sz="2800" i="1" dirty="0">
                <a:solidFill>
                  <a:schemeClr val="tx1"/>
                </a:solidFill>
              </a:rPr>
              <a:t>“</a:t>
            </a:r>
            <a:r>
              <a:rPr lang="en-US" sz="2800" b="1" i="1" dirty="0">
                <a:solidFill>
                  <a:schemeClr val="tx1"/>
                </a:solidFill>
              </a:rPr>
              <a:t>This is the Christ</a:t>
            </a:r>
            <a:r>
              <a:rPr lang="en-US" sz="2800" i="1" dirty="0">
                <a:solidFill>
                  <a:schemeClr val="tx1"/>
                </a:solidFill>
              </a:rPr>
              <a:t>.”</a:t>
            </a:r>
            <a:r>
              <a:rPr lang="en-US" sz="2800" dirty="0">
                <a:solidFill>
                  <a:schemeClr val="tx1"/>
                </a:solidFill>
              </a:rPr>
              <a:t> (Matthew 16:18)</a:t>
            </a:r>
          </a:p>
          <a:p>
            <a:pPr marL="514350" indent="-514350">
              <a:buFont typeface="+mj-lt"/>
              <a:buAutoNum type="arabicPeriod"/>
            </a:pPr>
            <a:r>
              <a:rPr lang="en-US" sz="2800" i="1" dirty="0">
                <a:solidFill>
                  <a:schemeClr val="tx1"/>
                </a:solidFill>
              </a:rPr>
              <a:t>“</a:t>
            </a:r>
            <a:r>
              <a:rPr lang="en-US" sz="2800" b="1" i="1" dirty="0">
                <a:solidFill>
                  <a:schemeClr val="tx1"/>
                </a:solidFill>
              </a:rPr>
              <a:t>Surely the Christ is not going to come from Galilee, is He?</a:t>
            </a:r>
            <a:r>
              <a:rPr lang="en-US" sz="2800" i="1" dirty="0">
                <a:solidFill>
                  <a:schemeClr val="tx1"/>
                </a:solidFill>
              </a:rPr>
              <a:t>”</a:t>
            </a:r>
          </a:p>
          <a:p>
            <a:pPr marL="514350" indent="-514350">
              <a:buFont typeface="+mj-lt"/>
              <a:buAutoNum type="arabicPeriod"/>
            </a:pPr>
            <a:r>
              <a:rPr lang="en-US" sz="2800" i="1" dirty="0">
                <a:solidFill>
                  <a:schemeClr val="tx1"/>
                </a:solidFill>
              </a:rPr>
              <a:t>“</a:t>
            </a:r>
            <a:r>
              <a:rPr lang="en-US" sz="2800" b="1" i="1" dirty="0">
                <a:solidFill>
                  <a:schemeClr val="tx1"/>
                </a:solidFill>
              </a:rPr>
              <a:t>Some of them wanted to seize Him</a:t>
            </a:r>
            <a:r>
              <a:rPr lang="en-US" sz="2800" i="1" dirty="0">
                <a:solidFill>
                  <a:schemeClr val="tx1"/>
                </a:solidFill>
              </a:rPr>
              <a:t> …”</a:t>
            </a:r>
          </a:p>
          <a:p>
            <a:pPr marL="514350" indent="-514350">
              <a:buFont typeface="+mj-lt"/>
              <a:buAutoNum type="arabicPeriod"/>
            </a:pPr>
            <a:r>
              <a:rPr lang="en-US" sz="2800" i="1" dirty="0">
                <a:solidFill>
                  <a:schemeClr val="tx1"/>
                </a:solidFill>
              </a:rPr>
              <a:t>“… </a:t>
            </a:r>
            <a:r>
              <a:rPr lang="en-US" sz="2800" b="1" i="1" dirty="0">
                <a:solidFill>
                  <a:schemeClr val="tx1"/>
                </a:solidFill>
              </a:rPr>
              <a:t>no one laid hands on Him</a:t>
            </a:r>
            <a:r>
              <a:rPr lang="en-US" sz="2800" i="1" dirty="0">
                <a:solidFill>
                  <a:schemeClr val="tx1"/>
                </a:solidFill>
              </a:rPr>
              <a:t>.”</a:t>
            </a:r>
          </a:p>
          <a:p>
            <a:pPr marL="0" indent="0">
              <a:buNone/>
            </a:pPr>
            <a:r>
              <a:rPr lang="en-US" sz="2800" i="1" dirty="0">
                <a:solidFill>
                  <a:schemeClr val="tx1"/>
                </a:solidFill>
              </a:rPr>
              <a:t>“</a:t>
            </a:r>
            <a:r>
              <a:rPr lang="en-US" sz="2800" b="1" i="1" dirty="0">
                <a:solidFill>
                  <a:schemeClr val="tx1"/>
                </a:solidFill>
              </a:rPr>
              <a:t>Who do you say that I am?</a:t>
            </a:r>
            <a:r>
              <a:rPr lang="en-US" sz="2800" i="1" dirty="0">
                <a:solidFill>
                  <a:schemeClr val="tx1"/>
                </a:solidFill>
              </a:rPr>
              <a:t>” </a:t>
            </a:r>
            <a:r>
              <a:rPr lang="en-US" sz="2800" dirty="0">
                <a:solidFill>
                  <a:schemeClr val="tx1"/>
                </a:solidFill>
              </a:rPr>
              <a:t>(1 Peter 3:15)</a:t>
            </a:r>
          </a:p>
        </p:txBody>
      </p:sp>
      <p:sp>
        <p:nvSpPr>
          <p:cNvPr id="4" name="Footer Placeholder 3">
            <a:extLst>
              <a:ext uri="{FF2B5EF4-FFF2-40B4-BE49-F238E27FC236}">
                <a16:creationId xmlns:a16="http://schemas.microsoft.com/office/drawing/2014/main" id="{2542C8AE-CAC4-43AF-A125-E6190A7E1CC1}"/>
              </a:ext>
            </a:extLst>
          </p:cNvPr>
          <p:cNvSpPr>
            <a:spLocks noGrp="1"/>
          </p:cNvSpPr>
          <p:nvPr>
            <p:ph type="ftr" sz="quarter" idx="11"/>
          </p:nvPr>
        </p:nvSpPr>
        <p:spPr>
          <a:xfrm>
            <a:off x="4101359" y="6576368"/>
            <a:ext cx="216726" cy="230832"/>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1F497D"/>
                </a:solidFill>
                <a:effectLst/>
                <a:uLnTx/>
                <a:uFillTx/>
                <a:latin typeface="Arial"/>
                <a:ea typeface="+mn-ea"/>
                <a:cs typeface="+mn-cs"/>
              </a:rPr>
              <a:t> </a:t>
            </a:r>
          </a:p>
        </p:txBody>
      </p:sp>
      <p:sp>
        <p:nvSpPr>
          <p:cNvPr id="7" name="Title 1">
            <a:extLst>
              <a:ext uri="{FF2B5EF4-FFF2-40B4-BE49-F238E27FC236}">
                <a16:creationId xmlns:a16="http://schemas.microsoft.com/office/drawing/2014/main" id="{F6533644-092B-40CC-A74F-CB988FFD08C0}"/>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 </a:t>
            </a:r>
            <a:br>
              <a:rPr lang="en-US" dirty="0">
                <a:solidFill>
                  <a:schemeClr val="tx1"/>
                </a:solidFill>
              </a:rPr>
            </a:br>
            <a:r>
              <a:rPr lang="en-US" sz="2400" dirty="0">
                <a:solidFill>
                  <a:schemeClr val="tx1"/>
                </a:solidFill>
                <a:latin typeface="+mn-lt"/>
              </a:rPr>
              <a:t>John 7:32-52</a:t>
            </a:r>
            <a:endParaRPr lang="en-US" dirty="0">
              <a:solidFill>
                <a:schemeClr val="tx1"/>
              </a:solidFill>
            </a:endParaRPr>
          </a:p>
        </p:txBody>
      </p:sp>
    </p:spTree>
    <p:extLst>
      <p:ext uri="{BB962C8B-B14F-4D97-AF65-F5344CB8AC3E}">
        <p14:creationId xmlns:p14="http://schemas.microsoft.com/office/powerpoint/2010/main" val="2661607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628454" y="1695450"/>
            <a:ext cx="8436634" cy="3717428"/>
          </a:xfrm>
        </p:spPr>
        <p:txBody>
          <a:bodyPr>
            <a:spAutoFit/>
          </a:bodyPr>
          <a:lstStyle/>
          <a:p>
            <a:pPr marL="0" indent="0">
              <a:buNone/>
            </a:pPr>
            <a:r>
              <a:rPr lang="en-US" sz="2800" dirty="0">
                <a:solidFill>
                  <a:schemeClr val="tx1"/>
                </a:solidFill>
              </a:rPr>
              <a:t>Back in John 7:32, </a:t>
            </a:r>
            <a:r>
              <a:rPr lang="en-US" sz="2800" i="1" dirty="0">
                <a:solidFill>
                  <a:schemeClr val="tx1"/>
                </a:solidFill>
              </a:rPr>
              <a:t>“officers” </a:t>
            </a:r>
            <a:r>
              <a:rPr lang="en-US" sz="2800" dirty="0">
                <a:solidFill>
                  <a:schemeClr val="tx1"/>
                </a:solidFill>
              </a:rPr>
              <a:t>were sent to </a:t>
            </a:r>
            <a:r>
              <a:rPr lang="en-US" sz="2800" i="1" dirty="0">
                <a:solidFill>
                  <a:schemeClr val="tx1"/>
                </a:solidFill>
              </a:rPr>
              <a:t>“seize”</a:t>
            </a:r>
            <a:r>
              <a:rPr lang="en-US" sz="2800" dirty="0">
                <a:solidFill>
                  <a:schemeClr val="tx1"/>
                </a:solidFill>
              </a:rPr>
              <a:t> Jesus.</a:t>
            </a:r>
          </a:p>
          <a:p>
            <a:pPr marL="0" indent="0">
              <a:buNone/>
            </a:pPr>
            <a:r>
              <a:rPr lang="en-US" sz="2800" dirty="0">
                <a:solidFill>
                  <a:schemeClr val="tx1"/>
                </a:solidFill>
              </a:rPr>
              <a:t>Now they return without Him and when asked why they didn’t bring Him, they replied, </a:t>
            </a:r>
            <a:r>
              <a:rPr lang="en-US" sz="2800" i="1" dirty="0">
                <a:solidFill>
                  <a:schemeClr val="tx1"/>
                </a:solidFill>
              </a:rPr>
              <a:t>“</a:t>
            </a:r>
            <a:r>
              <a:rPr lang="en-US" sz="2800" b="1" i="1" dirty="0">
                <a:solidFill>
                  <a:schemeClr val="tx1"/>
                </a:solidFill>
              </a:rPr>
              <a:t>Never has a man spoken the way this man speaks</a:t>
            </a:r>
            <a:r>
              <a:rPr lang="en-US" sz="2800" i="1" dirty="0">
                <a:solidFill>
                  <a:schemeClr val="tx1"/>
                </a:solidFill>
              </a:rPr>
              <a:t>.”</a:t>
            </a:r>
            <a:br>
              <a:rPr lang="en-US" sz="2800" b="1" i="1" dirty="0">
                <a:solidFill>
                  <a:schemeClr val="tx1"/>
                </a:solidFill>
              </a:rPr>
            </a:br>
            <a:r>
              <a:rPr lang="en-US" sz="2800" dirty="0">
                <a:solidFill>
                  <a:schemeClr val="tx1"/>
                </a:solidFill>
              </a:rPr>
              <a:t>(John 7:46; cf. Matthew 7:28)</a:t>
            </a:r>
          </a:p>
          <a:p>
            <a:pPr marL="0" indent="0">
              <a:buNone/>
            </a:pPr>
            <a:r>
              <a:rPr lang="en-US" sz="2800" dirty="0">
                <a:solidFill>
                  <a:schemeClr val="tx1"/>
                </a:solidFill>
              </a:rPr>
              <a:t>What </a:t>
            </a:r>
            <a:r>
              <a:rPr lang="en-US" sz="2800" i="1" dirty="0">
                <a:solidFill>
                  <a:schemeClr val="tx1"/>
                </a:solidFill>
              </a:rPr>
              <a:t>“</a:t>
            </a:r>
            <a:r>
              <a:rPr lang="en-US" sz="2800" b="1" i="1" dirty="0">
                <a:solidFill>
                  <a:schemeClr val="tx1"/>
                </a:solidFill>
              </a:rPr>
              <a:t>way</a:t>
            </a:r>
            <a:r>
              <a:rPr lang="en-US" sz="2800" i="1" dirty="0">
                <a:solidFill>
                  <a:schemeClr val="tx1"/>
                </a:solidFill>
              </a:rPr>
              <a:t>”</a:t>
            </a:r>
            <a:r>
              <a:rPr lang="en-US" sz="2800" dirty="0">
                <a:solidFill>
                  <a:schemeClr val="tx1"/>
                </a:solidFill>
              </a:rPr>
              <a:t> is that?</a:t>
            </a:r>
          </a:p>
          <a:p>
            <a:pPr marL="0" indent="0">
              <a:buNone/>
            </a:pPr>
            <a:r>
              <a:rPr lang="en-US" sz="2800" dirty="0">
                <a:solidFill>
                  <a:schemeClr val="tx1"/>
                </a:solidFill>
              </a:rPr>
              <a:t>(Matthew 7:28-29; Luke 4:22; John 18:20; 7:17)</a:t>
            </a:r>
          </a:p>
        </p:txBody>
      </p:sp>
      <p:sp>
        <p:nvSpPr>
          <p:cNvPr id="4" name="Footer Placeholder 3">
            <a:extLst>
              <a:ext uri="{FF2B5EF4-FFF2-40B4-BE49-F238E27FC236}">
                <a16:creationId xmlns:a16="http://schemas.microsoft.com/office/drawing/2014/main" id="{69CF9C9F-AC88-4184-91B4-2CA9EDA3AAE4}"/>
              </a:ext>
            </a:extLst>
          </p:cNvPr>
          <p:cNvSpPr>
            <a:spLocks noGrp="1"/>
          </p:cNvSpPr>
          <p:nvPr>
            <p:ph type="ftr" sz="quarter" idx="11"/>
          </p:nvPr>
        </p:nvSpPr>
        <p:spPr>
          <a:xfrm>
            <a:off x="4101359" y="6576368"/>
            <a:ext cx="216726" cy="230832"/>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1F497D"/>
                </a:solidFill>
                <a:effectLst/>
                <a:uLnTx/>
                <a:uFillTx/>
                <a:latin typeface="Arial"/>
                <a:ea typeface="+mn-ea"/>
                <a:cs typeface="+mn-cs"/>
              </a:rPr>
              <a:t> </a:t>
            </a:r>
          </a:p>
        </p:txBody>
      </p:sp>
      <p:sp>
        <p:nvSpPr>
          <p:cNvPr id="7" name="Title 1">
            <a:extLst>
              <a:ext uri="{FF2B5EF4-FFF2-40B4-BE49-F238E27FC236}">
                <a16:creationId xmlns:a16="http://schemas.microsoft.com/office/drawing/2014/main" id="{B31D7B38-7E03-4D9C-8C14-C3F8D393B35E}"/>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 </a:t>
            </a:r>
            <a:br>
              <a:rPr lang="en-US" dirty="0">
                <a:solidFill>
                  <a:schemeClr val="tx1"/>
                </a:solidFill>
              </a:rPr>
            </a:br>
            <a:r>
              <a:rPr lang="en-US" sz="2400" dirty="0">
                <a:solidFill>
                  <a:schemeClr val="tx1"/>
                </a:solidFill>
                <a:latin typeface="+mn-lt"/>
              </a:rPr>
              <a:t>John 7:32-52</a:t>
            </a:r>
            <a:endParaRPr lang="en-US" dirty="0">
              <a:solidFill>
                <a:schemeClr val="tx1"/>
              </a:solidFill>
            </a:endParaRPr>
          </a:p>
        </p:txBody>
      </p:sp>
    </p:spTree>
    <p:extLst>
      <p:ext uri="{BB962C8B-B14F-4D97-AF65-F5344CB8AC3E}">
        <p14:creationId xmlns:p14="http://schemas.microsoft.com/office/powerpoint/2010/main" val="2078286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597159" y="1518821"/>
            <a:ext cx="8470641" cy="5262979"/>
          </a:xfrm>
        </p:spPr>
        <p:txBody>
          <a:bodyPr wrap="square">
            <a:spAutoFit/>
          </a:bodyPr>
          <a:lstStyle/>
          <a:p>
            <a:pPr marL="0" indent="0">
              <a:lnSpc>
                <a:spcPct val="100000"/>
              </a:lnSpc>
              <a:spcBef>
                <a:spcPts val="0"/>
              </a:spcBef>
              <a:spcAft>
                <a:spcPts val="0"/>
              </a:spcAft>
              <a:buNone/>
            </a:pPr>
            <a:r>
              <a:rPr lang="en-US" sz="2800" dirty="0">
                <a:solidFill>
                  <a:schemeClr val="tx1"/>
                </a:solidFill>
              </a:rPr>
              <a:t>The response of the Pharisees:</a:t>
            </a:r>
          </a:p>
          <a:p>
            <a:pPr marL="0" indent="0">
              <a:lnSpc>
                <a:spcPct val="100000"/>
              </a:lnSpc>
              <a:spcBef>
                <a:spcPts val="0"/>
              </a:spcBef>
              <a:spcAft>
                <a:spcPts val="0"/>
              </a:spcAft>
              <a:buNone/>
            </a:pPr>
            <a:r>
              <a:rPr lang="en-US" sz="2800" i="1" dirty="0">
                <a:solidFill>
                  <a:schemeClr val="tx1"/>
                </a:solidFill>
              </a:rPr>
              <a:t>“‘You have not also been </a:t>
            </a:r>
            <a:r>
              <a:rPr lang="en-US" sz="2800" b="1" i="1" dirty="0">
                <a:solidFill>
                  <a:schemeClr val="tx1"/>
                </a:solidFill>
              </a:rPr>
              <a:t>led astray</a:t>
            </a:r>
            <a:r>
              <a:rPr lang="en-US" sz="2800" i="1" dirty="0">
                <a:solidFill>
                  <a:schemeClr val="tx1"/>
                </a:solidFill>
              </a:rPr>
              <a:t>, have you? </a:t>
            </a:r>
            <a:r>
              <a:rPr lang="en-US" sz="2800" b="1" i="1" dirty="0">
                <a:solidFill>
                  <a:schemeClr val="tx1"/>
                </a:solidFill>
              </a:rPr>
              <a:t>No one of the rulers or Pharisees has believed in Him</a:t>
            </a:r>
            <a:r>
              <a:rPr lang="en-US" sz="2800" i="1" dirty="0">
                <a:solidFill>
                  <a:schemeClr val="tx1"/>
                </a:solidFill>
              </a:rPr>
              <a:t>, has he? But this crowd which does not know the Law is </a:t>
            </a:r>
            <a:r>
              <a:rPr lang="en-US" sz="2800" b="1" i="1" dirty="0">
                <a:solidFill>
                  <a:schemeClr val="tx1"/>
                </a:solidFill>
              </a:rPr>
              <a:t>accursed</a:t>
            </a:r>
            <a:r>
              <a:rPr lang="en-US" sz="2800" i="1" dirty="0">
                <a:solidFill>
                  <a:schemeClr val="tx1"/>
                </a:solidFill>
              </a:rPr>
              <a:t>.”</a:t>
            </a:r>
            <a:r>
              <a:rPr lang="en-US" sz="2800" dirty="0">
                <a:solidFill>
                  <a:schemeClr val="tx1"/>
                </a:solidFill>
              </a:rPr>
              <a:t> (John 7:47-49)</a:t>
            </a:r>
          </a:p>
          <a:p>
            <a:pPr marL="0" indent="0">
              <a:lnSpc>
                <a:spcPct val="100000"/>
              </a:lnSpc>
              <a:spcBef>
                <a:spcPts val="0"/>
              </a:spcBef>
              <a:spcAft>
                <a:spcPts val="0"/>
              </a:spcAft>
              <a:buNone/>
            </a:pPr>
            <a:r>
              <a:rPr lang="en-US" sz="2800" dirty="0">
                <a:solidFill>
                  <a:schemeClr val="tx1"/>
                </a:solidFill>
              </a:rPr>
              <a:t>They considered anyone who </a:t>
            </a:r>
            <a:r>
              <a:rPr lang="en-US" sz="2800" b="1" i="1" dirty="0">
                <a:solidFill>
                  <a:schemeClr val="tx1"/>
                </a:solidFill>
              </a:rPr>
              <a:t>“believed in Him”</a:t>
            </a:r>
            <a:r>
              <a:rPr lang="en-US" sz="2800" dirty="0">
                <a:solidFill>
                  <a:schemeClr val="tx1"/>
                </a:solidFill>
              </a:rPr>
              <a:t> to be:</a:t>
            </a:r>
          </a:p>
          <a:p>
            <a:pPr marL="514350" indent="-514350">
              <a:lnSpc>
                <a:spcPct val="100000"/>
              </a:lnSpc>
              <a:spcBef>
                <a:spcPts val="0"/>
              </a:spcBef>
              <a:spcAft>
                <a:spcPts val="0"/>
              </a:spcAft>
              <a:buAutoNum type="arabicPeriod"/>
            </a:pPr>
            <a:r>
              <a:rPr lang="en-US" sz="2800" dirty="0">
                <a:solidFill>
                  <a:schemeClr val="tx1"/>
                </a:solidFill>
              </a:rPr>
              <a:t> </a:t>
            </a:r>
            <a:r>
              <a:rPr lang="en-US" sz="2800" i="1" dirty="0">
                <a:solidFill>
                  <a:schemeClr val="tx1"/>
                </a:solidFill>
              </a:rPr>
              <a:t>“</a:t>
            </a:r>
            <a:r>
              <a:rPr lang="en-US" sz="2800" b="1" i="1" dirty="0">
                <a:solidFill>
                  <a:schemeClr val="tx1"/>
                </a:solidFill>
              </a:rPr>
              <a:t>Led astray</a:t>
            </a:r>
            <a:r>
              <a:rPr lang="en-US" sz="2800" i="1" dirty="0">
                <a:solidFill>
                  <a:schemeClr val="tx1"/>
                </a:solidFill>
              </a:rPr>
              <a:t>”</a:t>
            </a:r>
          </a:p>
          <a:p>
            <a:pPr marL="514350" indent="-514350">
              <a:lnSpc>
                <a:spcPct val="100000"/>
              </a:lnSpc>
              <a:spcBef>
                <a:spcPts val="0"/>
              </a:spcBef>
              <a:spcAft>
                <a:spcPts val="0"/>
              </a:spcAft>
              <a:buAutoNum type="arabicPeriod"/>
            </a:pPr>
            <a:r>
              <a:rPr lang="en-US" sz="2800" dirty="0">
                <a:solidFill>
                  <a:schemeClr val="tx1"/>
                </a:solidFill>
              </a:rPr>
              <a:t>Not one of us. (John 12:42-43)</a:t>
            </a:r>
          </a:p>
          <a:p>
            <a:pPr marL="514350" indent="-514350">
              <a:lnSpc>
                <a:spcPct val="100000"/>
              </a:lnSpc>
              <a:spcBef>
                <a:spcPts val="0"/>
              </a:spcBef>
              <a:spcAft>
                <a:spcPts val="0"/>
              </a:spcAft>
              <a:buAutoNum type="arabicPeriod"/>
            </a:pPr>
            <a:r>
              <a:rPr lang="en-US" sz="2800" dirty="0">
                <a:solidFill>
                  <a:schemeClr val="tx1"/>
                </a:solidFill>
              </a:rPr>
              <a:t>An ignorant commoner who is </a:t>
            </a:r>
            <a:r>
              <a:rPr lang="en-US" sz="2800" i="1" dirty="0">
                <a:solidFill>
                  <a:schemeClr val="tx1"/>
                </a:solidFill>
              </a:rPr>
              <a:t>“</a:t>
            </a:r>
            <a:r>
              <a:rPr lang="en-US" sz="2800" b="1" i="1" dirty="0">
                <a:solidFill>
                  <a:schemeClr val="tx1"/>
                </a:solidFill>
              </a:rPr>
              <a:t>accursed</a:t>
            </a:r>
            <a:r>
              <a:rPr lang="en-US" sz="2800" i="1" dirty="0">
                <a:solidFill>
                  <a:schemeClr val="tx1"/>
                </a:solidFill>
              </a:rPr>
              <a:t>.”</a:t>
            </a:r>
          </a:p>
          <a:p>
            <a:pPr marL="0" indent="0">
              <a:lnSpc>
                <a:spcPct val="100000"/>
              </a:lnSpc>
              <a:spcBef>
                <a:spcPts val="0"/>
              </a:spcBef>
              <a:spcAft>
                <a:spcPts val="0"/>
              </a:spcAft>
              <a:buNone/>
            </a:pPr>
            <a:r>
              <a:rPr lang="en-US" sz="2800" i="1" dirty="0">
                <a:solidFill>
                  <a:schemeClr val="tx1"/>
                </a:solidFill>
              </a:rPr>
              <a:t>“Consider your calling…” </a:t>
            </a:r>
            <a:r>
              <a:rPr lang="en-US" sz="2800" dirty="0">
                <a:solidFill>
                  <a:schemeClr val="tx1"/>
                </a:solidFill>
              </a:rPr>
              <a:t>(1 Corinthians 1:20ff;</a:t>
            </a:r>
            <a:br>
              <a:rPr lang="en-US" sz="2800" dirty="0">
                <a:solidFill>
                  <a:schemeClr val="tx1"/>
                </a:solidFill>
              </a:rPr>
            </a:br>
            <a:r>
              <a:rPr lang="en-US" sz="2800" dirty="0">
                <a:solidFill>
                  <a:schemeClr val="tx1"/>
                </a:solidFill>
              </a:rPr>
              <a:t>2:6-8)</a:t>
            </a:r>
          </a:p>
        </p:txBody>
      </p:sp>
      <p:sp>
        <p:nvSpPr>
          <p:cNvPr id="4" name="Footer Placeholder 3">
            <a:extLst>
              <a:ext uri="{FF2B5EF4-FFF2-40B4-BE49-F238E27FC236}">
                <a16:creationId xmlns:a16="http://schemas.microsoft.com/office/drawing/2014/main" id="{F7626ADF-4FA4-4262-9B3A-439C94B10CC7}"/>
              </a:ext>
            </a:extLst>
          </p:cNvPr>
          <p:cNvSpPr>
            <a:spLocks noGrp="1"/>
          </p:cNvSpPr>
          <p:nvPr>
            <p:ph type="ftr" sz="quarter" idx="11"/>
          </p:nvPr>
        </p:nvSpPr>
        <p:spPr>
          <a:xfrm>
            <a:off x="4101359" y="6576368"/>
            <a:ext cx="216726" cy="230832"/>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1F497D"/>
                </a:solidFill>
                <a:effectLst/>
                <a:uLnTx/>
                <a:uFillTx/>
                <a:latin typeface="Arial"/>
                <a:ea typeface="+mn-ea"/>
                <a:cs typeface="+mn-cs"/>
              </a:rPr>
              <a:t> </a:t>
            </a:r>
          </a:p>
        </p:txBody>
      </p:sp>
      <p:sp>
        <p:nvSpPr>
          <p:cNvPr id="7" name="Title 1">
            <a:extLst>
              <a:ext uri="{FF2B5EF4-FFF2-40B4-BE49-F238E27FC236}">
                <a16:creationId xmlns:a16="http://schemas.microsoft.com/office/drawing/2014/main" id="{A497940D-D1D6-4243-8C77-BD9FA95614B5}"/>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 </a:t>
            </a:r>
            <a:br>
              <a:rPr lang="en-US" dirty="0">
                <a:solidFill>
                  <a:schemeClr val="tx1"/>
                </a:solidFill>
              </a:rPr>
            </a:br>
            <a:r>
              <a:rPr lang="en-US" sz="2400" dirty="0">
                <a:solidFill>
                  <a:schemeClr val="tx1"/>
                </a:solidFill>
                <a:latin typeface="+mn-lt"/>
              </a:rPr>
              <a:t>John 7:32-52</a:t>
            </a:r>
            <a:endParaRPr lang="en-US" dirty="0">
              <a:solidFill>
                <a:schemeClr val="tx1"/>
              </a:solidFill>
            </a:endParaRPr>
          </a:p>
        </p:txBody>
      </p:sp>
    </p:spTree>
    <p:extLst>
      <p:ext uri="{BB962C8B-B14F-4D97-AF65-F5344CB8AC3E}">
        <p14:creationId xmlns:p14="http://schemas.microsoft.com/office/powerpoint/2010/main" val="2634048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80854" y="1568479"/>
            <a:ext cx="8115300" cy="4527521"/>
          </a:xfrm>
        </p:spPr>
        <p:txBody>
          <a:bodyPr>
            <a:spAutoFit/>
          </a:bodyPr>
          <a:lstStyle/>
          <a:p>
            <a:pPr marL="0" indent="0">
              <a:buNone/>
            </a:pPr>
            <a:r>
              <a:rPr lang="en-US" sz="2800" dirty="0">
                <a:solidFill>
                  <a:schemeClr val="tx1"/>
                </a:solidFill>
              </a:rPr>
              <a:t>Nicodemus’ response:</a:t>
            </a:r>
          </a:p>
          <a:p>
            <a:pPr marL="0" indent="0">
              <a:buNone/>
            </a:pPr>
            <a:r>
              <a:rPr lang="en-US" sz="2800" i="1" dirty="0">
                <a:solidFill>
                  <a:schemeClr val="tx1"/>
                </a:solidFill>
              </a:rPr>
              <a:t>“Nicodemus (he who came to Him before, being one of them) said to them, ‘</a:t>
            </a:r>
            <a:r>
              <a:rPr lang="en-US" sz="2800" b="1" i="1" dirty="0">
                <a:solidFill>
                  <a:schemeClr val="tx1"/>
                </a:solidFill>
              </a:rPr>
              <a:t>Our Law does not judge a man unless it first hears from him and knows what he is doing, does it</a:t>
            </a:r>
            <a:r>
              <a:rPr lang="en-US" sz="2800" i="1" dirty="0">
                <a:solidFill>
                  <a:schemeClr val="tx1"/>
                </a:solidFill>
              </a:rPr>
              <a:t>?’ They answered him, ‘You are not also from Galilee, are you? </a:t>
            </a:r>
            <a:r>
              <a:rPr lang="en-US" sz="2800" b="1" i="1" dirty="0">
                <a:solidFill>
                  <a:schemeClr val="tx1"/>
                </a:solidFill>
              </a:rPr>
              <a:t>Search, and see that no prophet arises out of Galilee</a:t>
            </a:r>
            <a:r>
              <a:rPr lang="en-US" sz="2800" i="1" dirty="0">
                <a:solidFill>
                  <a:schemeClr val="tx1"/>
                </a:solidFill>
              </a:rPr>
              <a:t>.’”</a:t>
            </a:r>
            <a:r>
              <a:rPr lang="en-US" sz="2800" dirty="0">
                <a:solidFill>
                  <a:schemeClr val="tx1"/>
                </a:solidFill>
              </a:rPr>
              <a:t> (John 7:50-52)</a:t>
            </a:r>
          </a:p>
          <a:p>
            <a:pPr marL="0" indent="0">
              <a:buNone/>
            </a:pPr>
            <a:r>
              <a:rPr lang="en-US" sz="2800" dirty="0">
                <a:solidFill>
                  <a:schemeClr val="tx1"/>
                </a:solidFill>
              </a:rPr>
              <a:t>(Nicodemus: John 3:1ff; 19:39)</a:t>
            </a:r>
          </a:p>
          <a:p>
            <a:pPr marL="0" indent="0">
              <a:buNone/>
            </a:pPr>
            <a:r>
              <a:rPr lang="en-US" sz="2800" dirty="0">
                <a:solidFill>
                  <a:schemeClr val="tx1"/>
                </a:solidFill>
              </a:rPr>
              <a:t>Prophets in Galilee: (2 Kings 14:25; </a:t>
            </a:r>
            <a:r>
              <a:rPr lang="en-US" sz="2800" b="1" dirty="0">
                <a:solidFill>
                  <a:schemeClr val="tx1"/>
                </a:solidFill>
              </a:rPr>
              <a:t>Isaiah 9:1-2</a:t>
            </a:r>
            <a:r>
              <a:rPr lang="en-US" sz="2800" dirty="0">
                <a:solidFill>
                  <a:schemeClr val="tx1"/>
                </a:solidFill>
              </a:rPr>
              <a:t>)</a:t>
            </a:r>
          </a:p>
        </p:txBody>
      </p:sp>
      <p:sp>
        <p:nvSpPr>
          <p:cNvPr id="4" name="Footer Placeholder 3">
            <a:extLst>
              <a:ext uri="{FF2B5EF4-FFF2-40B4-BE49-F238E27FC236}">
                <a16:creationId xmlns:a16="http://schemas.microsoft.com/office/drawing/2014/main" id="{F6E35C9E-82D3-4B64-91A8-24E50AABA931}"/>
              </a:ext>
            </a:extLst>
          </p:cNvPr>
          <p:cNvSpPr>
            <a:spLocks noGrp="1"/>
          </p:cNvSpPr>
          <p:nvPr>
            <p:ph type="ftr" sz="quarter" idx="11"/>
          </p:nvPr>
        </p:nvSpPr>
        <p:spPr>
          <a:xfrm>
            <a:off x="4101359" y="6576368"/>
            <a:ext cx="216726" cy="230832"/>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1F497D"/>
                </a:solidFill>
                <a:effectLst/>
                <a:uLnTx/>
                <a:uFillTx/>
                <a:latin typeface="Arial"/>
                <a:ea typeface="+mn-ea"/>
                <a:cs typeface="+mn-cs"/>
              </a:rPr>
              <a:t> </a:t>
            </a:r>
          </a:p>
        </p:txBody>
      </p:sp>
      <p:sp>
        <p:nvSpPr>
          <p:cNvPr id="7" name="Title 1">
            <a:extLst>
              <a:ext uri="{FF2B5EF4-FFF2-40B4-BE49-F238E27FC236}">
                <a16:creationId xmlns:a16="http://schemas.microsoft.com/office/drawing/2014/main" id="{69302D1A-A4CF-4D31-BBE2-2638AA075C7C}"/>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 </a:t>
            </a:r>
            <a:br>
              <a:rPr lang="en-US" dirty="0">
                <a:solidFill>
                  <a:schemeClr val="tx1"/>
                </a:solidFill>
              </a:rPr>
            </a:br>
            <a:r>
              <a:rPr lang="en-US" sz="2400" dirty="0">
                <a:solidFill>
                  <a:schemeClr val="tx1"/>
                </a:solidFill>
                <a:latin typeface="+mn-lt"/>
              </a:rPr>
              <a:t>John 7:32-52</a:t>
            </a:r>
            <a:endParaRPr lang="en-US" dirty="0">
              <a:solidFill>
                <a:schemeClr val="tx1"/>
              </a:solidFill>
            </a:endParaRPr>
          </a:p>
        </p:txBody>
      </p:sp>
    </p:spTree>
    <p:extLst>
      <p:ext uri="{BB962C8B-B14F-4D97-AF65-F5344CB8AC3E}">
        <p14:creationId xmlns:p14="http://schemas.microsoft.com/office/powerpoint/2010/main" val="4132119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3122</TotalTime>
  <Words>2154</Words>
  <Application>Microsoft Office PowerPoint</Application>
  <PresentationFormat>On-screen Show (4:3)</PresentationFormat>
  <Paragraphs>137</Paragraphs>
  <Slides>8</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Calibri</vt:lpstr>
      <vt:lpstr>Franklin Gothic Book</vt:lpstr>
      <vt:lpstr>Impact</vt:lpstr>
      <vt:lpstr>Roboto</vt:lpstr>
      <vt:lpstr>TimesNewRomanPS-ItalicMT</vt:lpstr>
      <vt:lpstr>TimesNewRomanPSMT</vt:lpstr>
      <vt:lpstr>Crop</vt:lpstr>
      <vt:lpstr>Lesson 13: In Jerusalem For the Feast</vt:lpstr>
      <vt:lpstr>Jesus Teaches At The Feast  John 7:11-31</vt:lpstr>
      <vt:lpstr>Jesus Teaches At The Feast  John 7:32-52</vt:lpstr>
      <vt:lpstr>Jesus Teaches At The Feast  John 7:32-52</vt:lpstr>
      <vt:lpstr>Jesus Teaches At The Feast  John 7:32-52</vt:lpstr>
      <vt:lpstr>Jesus Teaches At The Feast  John 7:32-52</vt:lpstr>
      <vt:lpstr>Jesus Teaches At The Feast  John 7:32-52</vt:lpstr>
      <vt:lpstr>Jesus Teaches At The Feast  John 7:32-52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(12-16-20)</dc:title>
  <dc:creator>Chris Simmons</dc:creator>
  <cp:lastModifiedBy>Richard Lidh</cp:lastModifiedBy>
  <cp:revision>9</cp:revision>
  <cp:lastPrinted>2020-12-23T04:24:19Z</cp:lastPrinted>
  <dcterms:created xsi:type="dcterms:W3CDTF">2011-11-13T00:33:04Z</dcterms:created>
  <dcterms:modified xsi:type="dcterms:W3CDTF">2020-12-23T04:24:22Z</dcterms:modified>
</cp:coreProperties>
</file>